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3"/>
  </p:notesMasterIdLst>
  <p:sldIdLst>
    <p:sldId id="415" r:id="rId2"/>
    <p:sldId id="752" r:id="rId3"/>
    <p:sldId id="763" r:id="rId4"/>
    <p:sldId id="768" r:id="rId5"/>
    <p:sldId id="759" r:id="rId6"/>
    <p:sldId id="750" r:id="rId7"/>
    <p:sldId id="753" r:id="rId8"/>
    <p:sldId id="766" r:id="rId9"/>
    <p:sldId id="764" r:id="rId10"/>
    <p:sldId id="765" r:id="rId11"/>
    <p:sldId id="751" r:id="rId12"/>
    <p:sldId id="754" r:id="rId13"/>
    <p:sldId id="755" r:id="rId14"/>
    <p:sldId id="760" r:id="rId15"/>
    <p:sldId id="761" r:id="rId16"/>
    <p:sldId id="762" r:id="rId17"/>
    <p:sldId id="756" r:id="rId18"/>
    <p:sldId id="757" r:id="rId19"/>
    <p:sldId id="416" r:id="rId20"/>
    <p:sldId id="616" r:id="rId21"/>
    <p:sldId id="758" r:id="rId22"/>
    <p:sldId id="698" r:id="rId23"/>
    <p:sldId id="699" r:id="rId24"/>
    <p:sldId id="700" r:id="rId25"/>
    <p:sldId id="701" r:id="rId26"/>
    <p:sldId id="702" r:id="rId27"/>
    <p:sldId id="703" r:id="rId28"/>
    <p:sldId id="704" r:id="rId29"/>
    <p:sldId id="705" r:id="rId30"/>
    <p:sldId id="706" r:id="rId31"/>
    <p:sldId id="403" r:id="rId3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99FF"/>
    <a:srgbClr val="CCFF33"/>
    <a:srgbClr val="36E263"/>
    <a:srgbClr val="65E988"/>
    <a:srgbClr val="54E67A"/>
    <a:srgbClr val="20DA51"/>
    <a:srgbClr val="91DB8D"/>
    <a:srgbClr val="83D77F"/>
    <a:srgbClr val="9ADE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4022" autoAdjust="0"/>
  </p:normalViewPr>
  <p:slideViewPr>
    <p:cSldViewPr>
      <p:cViewPr varScale="1">
        <p:scale>
          <a:sx n="53" d="100"/>
          <a:sy n="53" d="100"/>
        </p:scale>
        <p:origin x="1588"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Lst>
  </p:outlineViewPr>
  <p:notesTextViewPr>
    <p:cViewPr>
      <p:scale>
        <a:sx n="100" d="100"/>
        <a:sy n="100" d="100"/>
      </p:scale>
      <p:origin x="0" y="0"/>
    </p:cViewPr>
  </p:notesTextViewPr>
  <p:sorterViewPr>
    <p:cViewPr varScale="1">
      <p:scale>
        <a:sx n="100" d="100"/>
        <a:sy n="100" d="100"/>
      </p:scale>
      <p:origin x="0" y="-918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MX"/>
          </a:p>
        </p:txBody>
      </p:sp>
      <p:sp>
        <p:nvSpPr>
          <p:cNvPr id="166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MX"/>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166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MX"/>
          </a:p>
        </p:txBody>
      </p:sp>
      <p:sp>
        <p:nvSpPr>
          <p:cNvPr id="166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C3B6C42-11E8-4755-85D1-F88A23620358}" type="slidenum">
              <a:rPr lang="es-MX" altLang="es-PE"/>
              <a:pPr>
                <a:defRPr/>
              </a:pPr>
              <a:t>‹Nº›</a:t>
            </a:fld>
            <a:endParaRPr lang="es-MX" altLang="es-PE"/>
          </a:p>
        </p:txBody>
      </p:sp>
    </p:spTree>
    <p:extLst>
      <p:ext uri="{BB962C8B-B14F-4D97-AF65-F5344CB8AC3E}">
        <p14:creationId xmlns:p14="http://schemas.microsoft.com/office/powerpoint/2010/main" val="262826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s-MX"/>
              <a:t>Haga clic para cambiar el estilo de título	</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MX"/>
              <a:t>Haga clic para modificar el estilo de subtítulo del patrón</a:t>
            </a:r>
          </a:p>
        </p:txBody>
      </p:sp>
      <p:sp>
        <p:nvSpPr>
          <p:cNvPr id="4" name="Rectangle 9"/>
          <p:cNvSpPr>
            <a:spLocks noGrp="1" noChangeArrowheads="1"/>
          </p:cNvSpPr>
          <p:nvPr>
            <p:ph type="dt" sz="half" idx="10"/>
          </p:nvPr>
        </p:nvSpPr>
        <p:spPr>
          <a:ln/>
        </p:spPr>
        <p:txBody>
          <a:bodyPr/>
          <a:lstStyle>
            <a:lvl1pPr>
              <a:defRPr/>
            </a:lvl1pPr>
          </a:lstStyle>
          <a:p>
            <a:pPr>
              <a:defRPr/>
            </a:pPr>
            <a:fld id="{A2200F3F-8DDF-48ED-A3DD-AC227CBEB57E}" type="datetime1">
              <a:rPr lang="es-MX"/>
              <a:pPr>
                <a:defRPr/>
              </a:pPr>
              <a:t>18/09/2024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6EADA6D7-A31D-4601-B3DF-9745AACF52AB}" type="slidenum">
              <a:rPr lang="es-MX" altLang="es-PE"/>
              <a:pPr>
                <a:defRPr/>
              </a:pPr>
              <a:t>‹Nº›</a:t>
            </a:fld>
            <a:endParaRPr lang="es-MX" altLang="es-PE"/>
          </a:p>
        </p:txBody>
      </p:sp>
    </p:spTree>
    <p:extLst>
      <p:ext uri="{BB962C8B-B14F-4D97-AF65-F5344CB8AC3E}">
        <p14:creationId xmlns:p14="http://schemas.microsoft.com/office/powerpoint/2010/main" val="232867074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6838049F-9FD7-42A1-8180-3BD868726526}" type="datetime1">
              <a:rPr lang="es-MX"/>
              <a:pPr>
                <a:defRPr/>
              </a:pPr>
              <a:t>18/09/2024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C84C404C-2B0A-4E0E-B322-73BA0C842D76}" type="slidenum">
              <a:rPr lang="es-MX" altLang="es-PE"/>
              <a:pPr>
                <a:defRPr/>
              </a:pPr>
              <a:t>‹Nº›</a:t>
            </a:fld>
            <a:endParaRPr lang="es-MX" altLang="es-PE"/>
          </a:p>
        </p:txBody>
      </p:sp>
    </p:spTree>
    <p:extLst>
      <p:ext uri="{BB962C8B-B14F-4D97-AF65-F5344CB8AC3E}">
        <p14:creationId xmlns:p14="http://schemas.microsoft.com/office/powerpoint/2010/main" val="28855438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381000"/>
            <a:ext cx="2057400" cy="57150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381000"/>
            <a:ext cx="6019800" cy="57150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F64EFC80-76DF-404C-89C5-8A4EE7026D62}" type="datetime1">
              <a:rPr lang="es-MX"/>
              <a:pPr>
                <a:defRPr/>
              </a:pPr>
              <a:t>18/09/2024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90A3480D-39DD-4635-8666-9AE74EAD87AB}" type="slidenum">
              <a:rPr lang="es-MX" altLang="es-PE"/>
              <a:pPr>
                <a:defRPr/>
              </a:pPr>
              <a:t>‹Nº›</a:t>
            </a:fld>
            <a:endParaRPr lang="es-MX" altLang="es-PE"/>
          </a:p>
        </p:txBody>
      </p:sp>
    </p:spTree>
    <p:extLst>
      <p:ext uri="{BB962C8B-B14F-4D97-AF65-F5344CB8AC3E}">
        <p14:creationId xmlns:p14="http://schemas.microsoft.com/office/powerpoint/2010/main" val="131067940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C9DEC9E2-6338-4506-99DC-E4E22CA69EFD}" type="datetime1">
              <a:rPr lang="es-MX"/>
              <a:pPr>
                <a:defRPr/>
              </a:pPr>
              <a:t>18/09/2024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5301BB98-F31B-482F-968B-DCC3C4D41782}" type="slidenum">
              <a:rPr lang="es-MX" altLang="es-PE"/>
              <a:pPr>
                <a:defRPr/>
              </a:pPr>
              <a:t>‹Nº›</a:t>
            </a:fld>
            <a:endParaRPr lang="es-MX" altLang="es-PE"/>
          </a:p>
        </p:txBody>
      </p:sp>
    </p:spTree>
    <p:extLst>
      <p:ext uri="{BB962C8B-B14F-4D97-AF65-F5344CB8AC3E}">
        <p14:creationId xmlns:p14="http://schemas.microsoft.com/office/powerpoint/2010/main" val="74066638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9"/>
          <p:cNvSpPr>
            <a:spLocks noGrp="1" noChangeArrowheads="1"/>
          </p:cNvSpPr>
          <p:nvPr>
            <p:ph type="dt" sz="half" idx="10"/>
          </p:nvPr>
        </p:nvSpPr>
        <p:spPr>
          <a:ln/>
        </p:spPr>
        <p:txBody>
          <a:bodyPr/>
          <a:lstStyle>
            <a:lvl1pPr>
              <a:defRPr/>
            </a:lvl1pPr>
          </a:lstStyle>
          <a:p>
            <a:pPr>
              <a:defRPr/>
            </a:pPr>
            <a:fld id="{1D924528-3D08-4698-BFCF-4EB2CF812AFD}" type="datetime1">
              <a:rPr lang="es-MX"/>
              <a:pPr>
                <a:defRPr/>
              </a:pPr>
              <a:t>18/09/2024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E7A9F8BD-26D7-443E-9393-B74ED978CE7A}" type="slidenum">
              <a:rPr lang="es-MX" altLang="es-PE"/>
              <a:pPr>
                <a:defRPr/>
              </a:pPr>
              <a:t>‹Nº›</a:t>
            </a:fld>
            <a:endParaRPr lang="es-MX" altLang="es-PE"/>
          </a:p>
        </p:txBody>
      </p:sp>
    </p:spTree>
    <p:extLst>
      <p:ext uri="{BB962C8B-B14F-4D97-AF65-F5344CB8AC3E}">
        <p14:creationId xmlns:p14="http://schemas.microsoft.com/office/powerpoint/2010/main" val="9191141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fld id="{D848C715-90DF-40D5-B265-73D0B3A73EBB}" type="datetime1">
              <a:rPr lang="es-MX"/>
              <a:pPr>
                <a:defRPr/>
              </a:pPr>
              <a:t>18/09/2024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6C11B01-2989-4226-BBA6-3417DEBC391D}" type="slidenum">
              <a:rPr lang="es-MX" altLang="es-PE"/>
              <a:pPr>
                <a:defRPr/>
              </a:pPr>
              <a:t>‹Nº›</a:t>
            </a:fld>
            <a:endParaRPr lang="es-MX" altLang="es-PE"/>
          </a:p>
        </p:txBody>
      </p:sp>
    </p:spTree>
    <p:extLst>
      <p:ext uri="{BB962C8B-B14F-4D97-AF65-F5344CB8AC3E}">
        <p14:creationId xmlns:p14="http://schemas.microsoft.com/office/powerpoint/2010/main" val="299057478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fld id="{36A13672-DF43-4A58-A98A-A27463D7B29D}" type="datetime1">
              <a:rPr lang="es-MX"/>
              <a:pPr>
                <a:defRPr/>
              </a:pPr>
              <a:t>18/09/2024</a:t>
            </a:fld>
            <a:endParaRPr lang="es-MX"/>
          </a:p>
        </p:txBody>
      </p:sp>
      <p:sp>
        <p:nvSpPr>
          <p:cNvPr id="8"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9" name="Rectangle 11"/>
          <p:cNvSpPr>
            <a:spLocks noGrp="1" noChangeArrowheads="1"/>
          </p:cNvSpPr>
          <p:nvPr>
            <p:ph type="sldNum" sz="quarter" idx="12"/>
          </p:nvPr>
        </p:nvSpPr>
        <p:spPr>
          <a:ln/>
        </p:spPr>
        <p:txBody>
          <a:bodyPr/>
          <a:lstStyle>
            <a:lvl1pPr>
              <a:defRPr/>
            </a:lvl1pPr>
          </a:lstStyle>
          <a:p>
            <a:pPr>
              <a:defRPr/>
            </a:pPr>
            <a:fld id="{0EA8EC63-1AD1-4897-A172-98B9935D1803}" type="slidenum">
              <a:rPr lang="es-MX" altLang="es-PE"/>
              <a:pPr>
                <a:defRPr/>
              </a:pPr>
              <a:t>‹Nº›</a:t>
            </a:fld>
            <a:endParaRPr lang="es-MX" altLang="es-PE"/>
          </a:p>
        </p:txBody>
      </p:sp>
    </p:spTree>
    <p:extLst>
      <p:ext uri="{BB962C8B-B14F-4D97-AF65-F5344CB8AC3E}">
        <p14:creationId xmlns:p14="http://schemas.microsoft.com/office/powerpoint/2010/main" val="35973848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9"/>
          <p:cNvSpPr>
            <a:spLocks noGrp="1" noChangeArrowheads="1"/>
          </p:cNvSpPr>
          <p:nvPr>
            <p:ph type="dt" sz="half" idx="10"/>
          </p:nvPr>
        </p:nvSpPr>
        <p:spPr>
          <a:ln/>
        </p:spPr>
        <p:txBody>
          <a:bodyPr/>
          <a:lstStyle>
            <a:lvl1pPr>
              <a:defRPr/>
            </a:lvl1pPr>
          </a:lstStyle>
          <a:p>
            <a:pPr>
              <a:defRPr/>
            </a:pPr>
            <a:fld id="{5EACAE4C-2E38-406D-A7FB-3E4D8D8BB675}" type="datetime1">
              <a:rPr lang="es-MX"/>
              <a:pPr>
                <a:defRPr/>
              </a:pPr>
              <a:t>18/09/2024</a:t>
            </a:fld>
            <a:endParaRPr lang="es-MX"/>
          </a:p>
        </p:txBody>
      </p:sp>
      <p:sp>
        <p:nvSpPr>
          <p:cNvPr id="4"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5" name="Rectangle 11"/>
          <p:cNvSpPr>
            <a:spLocks noGrp="1" noChangeArrowheads="1"/>
          </p:cNvSpPr>
          <p:nvPr>
            <p:ph type="sldNum" sz="quarter" idx="12"/>
          </p:nvPr>
        </p:nvSpPr>
        <p:spPr>
          <a:ln/>
        </p:spPr>
        <p:txBody>
          <a:bodyPr/>
          <a:lstStyle>
            <a:lvl1pPr>
              <a:defRPr/>
            </a:lvl1pPr>
          </a:lstStyle>
          <a:p>
            <a:pPr>
              <a:defRPr/>
            </a:pPr>
            <a:fld id="{0CFC314B-B45F-47E9-B142-B0CA3BE7CF70}" type="slidenum">
              <a:rPr lang="es-MX" altLang="es-PE"/>
              <a:pPr>
                <a:defRPr/>
              </a:pPr>
              <a:t>‹Nº›</a:t>
            </a:fld>
            <a:endParaRPr lang="es-MX" altLang="es-PE"/>
          </a:p>
        </p:txBody>
      </p:sp>
    </p:spTree>
    <p:extLst>
      <p:ext uri="{BB962C8B-B14F-4D97-AF65-F5344CB8AC3E}">
        <p14:creationId xmlns:p14="http://schemas.microsoft.com/office/powerpoint/2010/main" val="303268568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fld id="{802C0267-B8E3-4DDA-9941-5CDBCECEE3F7}" type="datetime1">
              <a:rPr lang="es-MX"/>
              <a:pPr>
                <a:defRPr/>
              </a:pPr>
              <a:t>18/09/2024</a:t>
            </a:fld>
            <a:endParaRPr lang="es-MX"/>
          </a:p>
        </p:txBody>
      </p:sp>
      <p:sp>
        <p:nvSpPr>
          <p:cNvPr id="3"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4" name="Rectangle 11"/>
          <p:cNvSpPr>
            <a:spLocks noGrp="1" noChangeArrowheads="1"/>
          </p:cNvSpPr>
          <p:nvPr>
            <p:ph type="sldNum" sz="quarter" idx="12"/>
          </p:nvPr>
        </p:nvSpPr>
        <p:spPr>
          <a:ln/>
        </p:spPr>
        <p:txBody>
          <a:bodyPr/>
          <a:lstStyle>
            <a:lvl1pPr>
              <a:defRPr/>
            </a:lvl1pPr>
          </a:lstStyle>
          <a:p>
            <a:pPr>
              <a:defRPr/>
            </a:pPr>
            <a:fld id="{E0BA254B-BB34-43B0-B638-FF112AC7D236}" type="slidenum">
              <a:rPr lang="es-MX" altLang="es-PE"/>
              <a:pPr>
                <a:defRPr/>
              </a:pPr>
              <a:t>‹Nº›</a:t>
            </a:fld>
            <a:endParaRPr lang="es-MX" altLang="es-PE"/>
          </a:p>
        </p:txBody>
      </p:sp>
    </p:spTree>
    <p:extLst>
      <p:ext uri="{BB962C8B-B14F-4D97-AF65-F5344CB8AC3E}">
        <p14:creationId xmlns:p14="http://schemas.microsoft.com/office/powerpoint/2010/main" val="36590292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717E43FB-D412-416C-9614-EC574BA56325}" type="datetime1">
              <a:rPr lang="es-MX"/>
              <a:pPr>
                <a:defRPr/>
              </a:pPr>
              <a:t>18/09/2024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EAAEC4E-3A7C-4CBF-9352-8D292E5FE519}" type="slidenum">
              <a:rPr lang="es-MX" altLang="es-PE"/>
              <a:pPr>
                <a:defRPr/>
              </a:pPr>
              <a:t>‹Nº›</a:t>
            </a:fld>
            <a:endParaRPr lang="es-MX" altLang="es-PE"/>
          </a:p>
        </p:txBody>
      </p:sp>
    </p:spTree>
    <p:extLst>
      <p:ext uri="{BB962C8B-B14F-4D97-AF65-F5344CB8AC3E}">
        <p14:creationId xmlns:p14="http://schemas.microsoft.com/office/powerpoint/2010/main" val="20073063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D759C4FF-AF40-4138-A5F8-2D1D08A79D88}" type="datetime1">
              <a:rPr lang="es-MX"/>
              <a:pPr>
                <a:defRPr/>
              </a:pPr>
              <a:t>18/09/2024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2BF7DCB9-82D7-40C4-AED1-40D343AE6096}" type="slidenum">
              <a:rPr lang="es-MX" altLang="es-PE"/>
              <a:pPr>
                <a:defRPr/>
              </a:pPr>
              <a:t>‹Nº›</a:t>
            </a:fld>
            <a:endParaRPr lang="es-MX" altLang="es-PE"/>
          </a:p>
        </p:txBody>
      </p:sp>
    </p:spTree>
    <p:extLst>
      <p:ext uri="{BB962C8B-B14F-4D97-AF65-F5344CB8AC3E}">
        <p14:creationId xmlns:p14="http://schemas.microsoft.com/office/powerpoint/2010/main" val="282815125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fld id="{68B4FBE4-020A-4D9B-98BE-B05DF1B7BB99}" type="datetime1">
              <a:rPr lang="es-MX"/>
              <a:pPr>
                <a:defRPr/>
              </a:pPr>
              <a:t>18/09/2024</a:t>
            </a:fld>
            <a:endParaRPr lang="es-MX"/>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r>
              <a:rPr lang="es-MX"/>
              <a:t>V. Ibañez y J. Paredes</a:t>
            </a: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C89C7F26-FD5B-45C0-914F-320BBD03C9B5}" type="slidenum">
              <a:rPr lang="es-MX" altLang="es-PE"/>
              <a:pPr>
                <a:defRPr/>
              </a:pPr>
              <a:t>‹Nº›</a:t>
            </a:fld>
            <a:endParaRPr lang="es-MX" altLang="es-PE"/>
          </a:p>
        </p:txBody>
      </p:sp>
    </p:spTree>
  </p:cSld>
  <p:clrMap bg1="dk2" tx1="lt1" bg2="dk1"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7CD0463-C94C-7562-59A1-63E5C54AF2EF}"/>
              </a:ext>
            </a:extLst>
          </p:cNvPr>
          <p:cNvPicPr>
            <a:picLocks noChangeAspect="1"/>
          </p:cNvPicPr>
          <p:nvPr/>
        </p:nvPicPr>
        <p:blipFill>
          <a:blip r:embed="rId2"/>
          <a:stretch>
            <a:fillRect/>
          </a:stretch>
        </p:blipFill>
        <p:spPr>
          <a:xfrm>
            <a:off x="-2654" y="2924944"/>
            <a:ext cx="9123360" cy="3866285"/>
          </a:xfrm>
          <a:prstGeom prst="rect">
            <a:avLst/>
          </a:prstGeom>
        </p:spPr>
      </p:pic>
      <p:sp>
        <p:nvSpPr>
          <p:cNvPr id="4" name="20 Rectángulo">
            <a:extLst>
              <a:ext uri="{FF2B5EF4-FFF2-40B4-BE49-F238E27FC236}">
                <a16:creationId xmlns:a16="http://schemas.microsoft.com/office/drawing/2014/main" id="{F44639F8-8616-8A44-6C67-9260EA08DA29}"/>
              </a:ext>
            </a:extLst>
          </p:cNvPr>
          <p:cNvSpPr>
            <a:spLocks noChangeArrowheads="1"/>
          </p:cNvSpPr>
          <p:nvPr/>
        </p:nvSpPr>
        <p:spPr bwMode="auto">
          <a:xfrm>
            <a:off x="2743199" y="614326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Black" panose="020B0A04020102020204" pitchFamily="34" charset="0"/>
              </a:defRPr>
            </a:lvl1pPr>
            <a:lvl2pPr marL="742950" indent="-285750">
              <a:defRPr sz="1200">
                <a:solidFill>
                  <a:srgbClr val="000000"/>
                </a:solidFill>
                <a:latin typeface="Arial Black" panose="020B0A04020102020204" pitchFamily="34" charset="0"/>
              </a:defRPr>
            </a:lvl2pPr>
            <a:lvl3pPr marL="1143000" indent="-228600">
              <a:defRPr sz="1200">
                <a:solidFill>
                  <a:srgbClr val="000000"/>
                </a:solidFill>
                <a:latin typeface="Arial Black" panose="020B0A04020102020204" pitchFamily="34" charset="0"/>
              </a:defRPr>
            </a:lvl3pPr>
            <a:lvl4pPr marL="1600200" indent="-228600">
              <a:defRPr sz="1200">
                <a:solidFill>
                  <a:srgbClr val="000000"/>
                </a:solidFill>
                <a:latin typeface="Arial Black" panose="020B0A04020102020204" pitchFamily="34" charset="0"/>
              </a:defRPr>
            </a:lvl4pPr>
            <a:lvl5pPr marL="2057400" indent="-228600">
              <a:defRPr sz="1200">
                <a:solidFill>
                  <a:srgbClr val="000000"/>
                </a:solidFill>
                <a:latin typeface="Arial Black" panose="020B0A04020102020204" pitchFamily="34" charset="0"/>
              </a:defRPr>
            </a:lvl5pPr>
            <a:lvl6pPr marL="2514600" indent="-228600"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eaLnBrk="0" fontAlgn="base" hangingPunct="0">
              <a:spcBef>
                <a:spcPct val="50000"/>
              </a:spcBef>
              <a:spcAft>
                <a:spcPct val="0"/>
              </a:spcAft>
              <a:defRPr sz="1200">
                <a:solidFill>
                  <a:srgbClr val="000000"/>
                </a:solidFill>
                <a:latin typeface="Arial Black" panose="020B0A04020102020204" pitchFamily="34" charset="0"/>
              </a:defRPr>
            </a:lvl9pPr>
          </a:lstStyle>
          <a:p>
            <a:pPr algn="ctr"/>
            <a:r>
              <a:rPr lang="es-PE" altLang="es-PE" sz="2400" b="1" dirty="0">
                <a:solidFill>
                  <a:srgbClr val="FFFF00"/>
                </a:solidFill>
                <a:latin typeface="Eras Demi ITC" panose="020B0805030504020804" pitchFamily="34" charset="0"/>
              </a:rPr>
              <a:t>C.U.  agosto de  2024</a:t>
            </a:r>
            <a:endParaRPr lang="es-PE" altLang="es-PE" sz="2400" dirty="0">
              <a:solidFill>
                <a:srgbClr val="FFFF00"/>
              </a:solidFill>
              <a:latin typeface="Eras Demi ITC" panose="020B0805030504020804" pitchFamily="34" charset="0"/>
            </a:endParaRPr>
          </a:p>
        </p:txBody>
      </p:sp>
      <p:pic>
        <p:nvPicPr>
          <p:cNvPr id="5" name="Picture 49">
            <a:extLst>
              <a:ext uri="{FF2B5EF4-FFF2-40B4-BE49-F238E27FC236}">
                <a16:creationId xmlns:a16="http://schemas.microsoft.com/office/drawing/2014/main" id="{4B2D88EA-973A-0C59-6A02-FA36A1442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4597400"/>
            <a:ext cx="1843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75AC0AD0-A9A5-00F3-0318-15657FA2CBF9}"/>
              </a:ext>
            </a:extLst>
          </p:cNvPr>
          <p:cNvSpPr>
            <a:spLocks noChangeArrowheads="1"/>
          </p:cNvSpPr>
          <p:nvPr/>
        </p:nvSpPr>
        <p:spPr bwMode="auto">
          <a:xfrm>
            <a:off x="2124075" y="5157788"/>
            <a:ext cx="4773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53" tIns="48976" rIns="97953" bIns="48976" anchor="b"/>
          <a:lstStyle>
            <a:lvl1pPr defTabSz="979488">
              <a:defRPr sz="1200">
                <a:solidFill>
                  <a:srgbClr val="000000"/>
                </a:solidFill>
                <a:latin typeface="Arial Black" panose="020B0A04020102020204" pitchFamily="34" charset="0"/>
              </a:defRPr>
            </a:lvl1pPr>
            <a:lvl2pPr marL="742950" indent="-285750" defTabSz="979488">
              <a:defRPr sz="1200">
                <a:solidFill>
                  <a:srgbClr val="000000"/>
                </a:solidFill>
                <a:latin typeface="Arial Black" panose="020B0A04020102020204" pitchFamily="34" charset="0"/>
              </a:defRPr>
            </a:lvl2pPr>
            <a:lvl3pPr marL="1143000" indent="-228600" defTabSz="979488">
              <a:defRPr sz="1200">
                <a:solidFill>
                  <a:srgbClr val="000000"/>
                </a:solidFill>
                <a:latin typeface="Arial Black" panose="020B0A04020102020204" pitchFamily="34" charset="0"/>
              </a:defRPr>
            </a:lvl3pPr>
            <a:lvl4pPr marL="1600200" indent="-228600" defTabSz="979488">
              <a:defRPr sz="1200">
                <a:solidFill>
                  <a:srgbClr val="000000"/>
                </a:solidFill>
                <a:latin typeface="Arial Black" panose="020B0A04020102020204" pitchFamily="34" charset="0"/>
              </a:defRPr>
            </a:lvl4pPr>
            <a:lvl5pPr marL="2057400" indent="-228600" defTabSz="979488">
              <a:defRPr sz="1200">
                <a:solidFill>
                  <a:srgbClr val="000000"/>
                </a:solidFill>
                <a:latin typeface="Arial Black" panose="020B0A04020102020204" pitchFamily="34" charset="0"/>
              </a:defRPr>
            </a:lvl5pPr>
            <a:lvl6pPr marL="2514600" indent="-228600" defTabSz="979488"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defTabSz="979488"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defTabSz="979488"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defTabSz="979488" eaLnBrk="0" fontAlgn="base" hangingPunct="0">
              <a:spcBef>
                <a:spcPct val="50000"/>
              </a:spcBef>
              <a:spcAft>
                <a:spcPct val="0"/>
              </a:spcAft>
              <a:defRPr sz="1200">
                <a:solidFill>
                  <a:srgbClr val="000000"/>
                </a:solidFill>
                <a:latin typeface="Arial Black" panose="020B0A04020102020204" pitchFamily="34" charset="0"/>
              </a:defRPr>
            </a:lvl9pPr>
          </a:lstStyle>
          <a:p>
            <a:pPr algn="ctr"/>
            <a:endParaRPr lang="en-US" altLang="es-PE" sz="2000" b="1">
              <a:solidFill>
                <a:schemeClr val="accent1"/>
              </a:solidFill>
              <a:latin typeface="Swis721 BlkCn BT" pitchFamily="34" charset="0"/>
            </a:endParaRPr>
          </a:p>
        </p:txBody>
      </p:sp>
      <p:pic>
        <p:nvPicPr>
          <p:cNvPr id="7" name="Picture 19">
            <a:extLst>
              <a:ext uri="{FF2B5EF4-FFF2-40B4-BE49-F238E27FC236}">
                <a16:creationId xmlns:a16="http://schemas.microsoft.com/office/drawing/2014/main" id="{915D15C2-65EE-BC15-70B0-C1279B196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7" y="44624"/>
            <a:ext cx="15716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837E6B1D-C921-75B8-2243-75A266D69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28" y="5252368"/>
            <a:ext cx="9271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ángulo 8">
            <a:extLst>
              <a:ext uri="{FF2B5EF4-FFF2-40B4-BE49-F238E27FC236}">
                <a16:creationId xmlns:a16="http://schemas.microsoft.com/office/drawing/2014/main" id="{6A44FB55-26A8-9B49-8418-1850612D272D}"/>
              </a:ext>
            </a:extLst>
          </p:cNvPr>
          <p:cNvSpPr/>
          <p:nvPr/>
        </p:nvSpPr>
        <p:spPr>
          <a:xfrm>
            <a:off x="22770" y="1724615"/>
            <a:ext cx="9123360" cy="1200329"/>
          </a:xfrm>
          <a:prstGeom prst="rect">
            <a:avLst/>
          </a:prstGeom>
          <a:noFill/>
        </p:spPr>
        <p:txBody>
          <a:bodyPr wrap="square" lIns="91440" tIns="45720" rIns="91440" bIns="45720">
            <a:spAutoFit/>
          </a:bodyPr>
          <a:lstStyle/>
          <a:p>
            <a:pPr algn="ctr"/>
            <a:r>
              <a:rPr lang="es-ES" sz="3600" b="1" cap="none" spc="0" dirty="0">
                <a:ln w="6600">
                  <a:solidFill>
                    <a:schemeClr val="accent2"/>
                  </a:solidFill>
                  <a:prstDash val="solid"/>
                </a:ln>
                <a:solidFill>
                  <a:schemeClr val="accent1">
                    <a:lumMod val="60000"/>
                    <a:lumOff val="40000"/>
                  </a:schemeClr>
                </a:solidFill>
                <a:effectLst>
                  <a:outerShdw dist="38100" dir="2700000" algn="tl" rotWithShape="0">
                    <a:schemeClr val="accent2"/>
                  </a:outerShdw>
                </a:effectLst>
                <a:latin typeface="Arial Black" panose="020B0A04020102020204" pitchFamily="34" charset="0"/>
              </a:rPr>
              <a:t>Facultad de Ingeniería Estadística e Informática</a:t>
            </a:r>
          </a:p>
        </p:txBody>
      </p:sp>
      <p:sp>
        <p:nvSpPr>
          <p:cNvPr id="10" name="Rectangle 3">
            <a:extLst>
              <a:ext uri="{FF2B5EF4-FFF2-40B4-BE49-F238E27FC236}">
                <a16:creationId xmlns:a16="http://schemas.microsoft.com/office/drawing/2014/main" id="{AB0F672C-4E8C-090E-CBBB-CD6DF80F923E}"/>
              </a:ext>
            </a:extLst>
          </p:cNvPr>
          <p:cNvSpPr>
            <a:spLocks noChangeArrowheads="1"/>
          </p:cNvSpPr>
          <p:nvPr/>
        </p:nvSpPr>
        <p:spPr bwMode="auto">
          <a:xfrm>
            <a:off x="1400040" y="5410200"/>
            <a:ext cx="6364560" cy="523862"/>
          </a:xfrm>
          <a:prstGeom prst="rect">
            <a:avLst/>
          </a:prstGeom>
          <a:solidFill>
            <a:srgbClr val="9933FF"/>
          </a:solidFill>
          <a:ln>
            <a:noFill/>
          </a:ln>
          <a:effectLst>
            <a:outerShdw dist="35921" dir="2700000" algn="ctr" rotWithShape="0">
              <a:srgbClr val="FFFF00"/>
            </a:outerShdw>
          </a:effectLst>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800" dirty="0">
                <a:solidFill>
                  <a:schemeClr val="tx2"/>
                </a:solidFill>
                <a:latin typeface="Arial Black" panose="020B0A04020102020204" pitchFamily="34" charset="0"/>
              </a:rPr>
              <a:t>Vladimiro </a:t>
            </a:r>
            <a:r>
              <a:rPr lang="es-ES_tradnl" altLang="es-ES" sz="2800" dirty="0" err="1">
                <a:solidFill>
                  <a:schemeClr val="tx2"/>
                </a:solidFill>
                <a:latin typeface="Arial Black" panose="020B0A04020102020204" pitchFamily="34" charset="0"/>
              </a:rPr>
              <a:t>Ibañez</a:t>
            </a:r>
            <a:r>
              <a:rPr lang="es-ES_tradnl" altLang="es-ES" sz="2800" dirty="0">
                <a:solidFill>
                  <a:schemeClr val="tx2"/>
                </a:solidFill>
                <a:latin typeface="Arial Black" panose="020B0A04020102020204" pitchFamily="34" charset="0"/>
              </a:rPr>
              <a:t> Quispe, Dr. </a:t>
            </a:r>
            <a:endParaRPr lang="es-ES" altLang="es-ES" sz="2800" dirty="0">
              <a:solidFill>
                <a:schemeClr val="tx2"/>
              </a:solidFill>
              <a:latin typeface="Arial Black" panose="020B0A04020102020204" pitchFamily="34" charset="0"/>
            </a:endParaRPr>
          </a:p>
        </p:txBody>
      </p:sp>
      <p:sp>
        <p:nvSpPr>
          <p:cNvPr id="11" name="Rectangle 3">
            <a:extLst>
              <a:ext uri="{FF2B5EF4-FFF2-40B4-BE49-F238E27FC236}">
                <a16:creationId xmlns:a16="http://schemas.microsoft.com/office/drawing/2014/main" id="{40089013-6E02-8D06-5390-BA32EB3B2CE3}"/>
              </a:ext>
            </a:extLst>
          </p:cNvPr>
          <p:cNvSpPr>
            <a:spLocks noChangeArrowheads="1"/>
          </p:cNvSpPr>
          <p:nvPr/>
        </p:nvSpPr>
        <p:spPr bwMode="auto">
          <a:xfrm>
            <a:off x="82549" y="2969141"/>
            <a:ext cx="8856663" cy="1447192"/>
          </a:xfrm>
          <a:prstGeom prst="rect">
            <a:avLst/>
          </a:prstGeom>
          <a:solidFill>
            <a:srgbClr val="FFC000"/>
          </a:solidFill>
          <a:ln w="9525">
            <a:noFill/>
            <a:miter lim="800000"/>
            <a:headEnd/>
            <a:tailEnd/>
          </a:ln>
          <a:effectLst>
            <a:glow rad="101600">
              <a:schemeClr val="accent1">
                <a:satMod val="175000"/>
                <a:alpha val="40000"/>
              </a:schemeClr>
            </a:glow>
            <a:outerShdw dist="81320" dir="2319588" algn="ctr" rotWithShape="0">
              <a:srgbClr val="3333FF"/>
            </a:outerShdw>
          </a:effectLst>
          <a:scene3d>
            <a:camera prst="obliqueBottomRight"/>
            <a:lightRig rig="glow" dir="t"/>
          </a:scene3d>
          <a:sp3d>
            <a:bevelT w="139700" prst="cross"/>
            <a:bevelB w="114300" prst="artDeco"/>
          </a:sp3d>
        </p:spPr>
        <p:txBody>
          <a:bodyPr wrap="square" lIns="92075" tIns="46038" rIns="92075" bIns="46038">
            <a:spAutoFit/>
          </a:bodyPr>
          <a:lstStyle/>
          <a:p>
            <a:pPr algn="ctr">
              <a:defRPr/>
            </a:pPr>
            <a:r>
              <a:rPr lang="es-ES" sz="4400" b="1" dirty="0">
                <a:solidFill>
                  <a:schemeClr val="tx2"/>
                </a:solidFill>
                <a:effectLst>
                  <a:outerShdw blurRad="38100" dist="38100" dir="2700000" algn="tl">
                    <a:srgbClr val="000000"/>
                  </a:outerShdw>
                </a:effectLst>
                <a:latin typeface="+mn-lt"/>
              </a:rPr>
              <a:t>METODOLOGÍA DE LA INVESTIGACIÓN</a:t>
            </a:r>
            <a:endParaRPr lang="es-ES" sz="2400" b="1" dirty="0">
              <a:solidFill>
                <a:schemeClr val="tx2"/>
              </a:solidFill>
              <a:effectLst>
                <a:outerShdw blurRad="38100" dist="38100" dir="2700000" algn="tl">
                  <a:srgbClr val="000000"/>
                </a:outerShdw>
              </a:effectLst>
              <a:latin typeface="+mn-lt"/>
            </a:endParaRPr>
          </a:p>
        </p:txBody>
      </p:sp>
      <p:sp>
        <p:nvSpPr>
          <p:cNvPr id="12" name="Rectángulo 11">
            <a:extLst>
              <a:ext uri="{FF2B5EF4-FFF2-40B4-BE49-F238E27FC236}">
                <a16:creationId xmlns:a16="http://schemas.microsoft.com/office/drawing/2014/main" id="{470B46D2-036A-8756-F657-2250C9C79652}"/>
              </a:ext>
            </a:extLst>
          </p:cNvPr>
          <p:cNvSpPr/>
          <p:nvPr/>
        </p:nvSpPr>
        <p:spPr>
          <a:xfrm>
            <a:off x="1400040" y="251895"/>
            <a:ext cx="6034006" cy="1231106"/>
          </a:xfrm>
          <a:prstGeom prst="rect">
            <a:avLst/>
          </a:prstGeom>
          <a:noFill/>
        </p:spPr>
        <p:txBody>
          <a:bodyPr wrap="square" lIns="36000" tIns="0" rIns="91440" bIns="0">
            <a:spAutoFit/>
          </a:bodyPr>
          <a:lstStyle/>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UNIVERSIDAD NACIONAL </a:t>
            </a:r>
          </a:p>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DEL ALTIPLANO</a:t>
            </a:r>
          </a:p>
        </p:txBody>
      </p:sp>
      <p:pic>
        <p:nvPicPr>
          <p:cNvPr id="13" name="Imagen 12">
            <a:extLst>
              <a:ext uri="{FF2B5EF4-FFF2-40B4-BE49-F238E27FC236}">
                <a16:creationId xmlns:a16="http://schemas.microsoft.com/office/drawing/2014/main" id="{DAF51734-B668-05A0-4BDD-AF6401072EA7}"/>
              </a:ext>
            </a:extLst>
          </p:cNvPr>
          <p:cNvPicPr>
            <a:picLocks noChangeAspect="1"/>
          </p:cNvPicPr>
          <p:nvPr/>
        </p:nvPicPr>
        <p:blipFill>
          <a:blip r:embed="rId6"/>
          <a:stretch>
            <a:fillRect/>
          </a:stretch>
        </p:blipFill>
        <p:spPr>
          <a:xfrm>
            <a:off x="7569892" y="116632"/>
            <a:ext cx="1466604" cy="1524687"/>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32656"/>
            <a:ext cx="8712968" cy="6048672"/>
          </a:xfrm>
          <a:prstGeom prst="rect">
            <a:avLst/>
          </a:prstGeom>
        </p:spPr>
      </p:pic>
    </p:spTree>
    <p:extLst>
      <p:ext uri="{BB962C8B-B14F-4D97-AF65-F5344CB8AC3E}">
        <p14:creationId xmlns:p14="http://schemas.microsoft.com/office/powerpoint/2010/main" val="388083913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040377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22833674"/>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228600" y="227112"/>
            <a:ext cx="8686800" cy="609600"/>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Primer Nivel - Método Científico</a:t>
            </a:r>
          </a:p>
        </p:txBody>
      </p:sp>
      <p:pic>
        <p:nvPicPr>
          <p:cNvPr id="2" name="Imagen 1"/>
          <p:cNvPicPr>
            <a:picLocks noChangeAspect="1"/>
          </p:cNvPicPr>
          <p:nvPr/>
        </p:nvPicPr>
        <p:blipFill>
          <a:blip r:embed="rId2"/>
          <a:stretch>
            <a:fillRect/>
          </a:stretch>
        </p:blipFill>
        <p:spPr>
          <a:xfrm>
            <a:off x="228600" y="1052736"/>
            <a:ext cx="8686800" cy="5544616"/>
          </a:xfrm>
          <a:prstGeom prst="rect">
            <a:avLst/>
          </a:prstGeom>
        </p:spPr>
      </p:pic>
    </p:spTree>
    <p:extLst>
      <p:ext uri="{BB962C8B-B14F-4D97-AF65-F5344CB8AC3E}">
        <p14:creationId xmlns:p14="http://schemas.microsoft.com/office/powerpoint/2010/main" val="4115746212"/>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46174081"/>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5062320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5196605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07505" y="879079"/>
            <a:ext cx="8928992" cy="5862289"/>
          </a:xfrm>
          <a:prstGeom prst="rect">
            <a:avLst/>
          </a:prstGeom>
          <a:ln w="38100">
            <a:solidFill>
              <a:srgbClr val="FF0000"/>
            </a:solidFill>
          </a:ln>
        </p:spPr>
      </p:pic>
      <p:sp>
        <p:nvSpPr>
          <p:cNvPr id="6" name="Rectangle 4"/>
          <p:cNvSpPr>
            <a:spLocks noChangeArrowheads="1"/>
          </p:cNvSpPr>
          <p:nvPr/>
        </p:nvSpPr>
        <p:spPr bwMode="auto">
          <a:xfrm>
            <a:off x="107504" y="62592"/>
            <a:ext cx="8928993" cy="630104"/>
          </a:xfrm>
          <a:prstGeom prst="rect">
            <a:avLst/>
          </a:prstGeom>
          <a:solidFill>
            <a:srgbClr val="0099FF"/>
          </a:solidFill>
          <a:ln w="9525">
            <a:noFill/>
            <a:miter lim="800000"/>
            <a:headEnd/>
            <a:tailEnd/>
          </a:ln>
        </p:spPr>
        <p:txBody>
          <a:bodyPr anchor="b"/>
          <a:lstStyle/>
          <a:p>
            <a:pPr algn="ctr" eaLnBrk="1" hangingPunct="1">
              <a:defRPr/>
            </a:pPr>
            <a:r>
              <a:rPr lang="es-ES_tradnl" sz="3600" b="1" dirty="0">
                <a:solidFill>
                  <a:schemeClr val="tx1"/>
                </a:solidFill>
                <a:effectLst>
                  <a:outerShdw blurRad="38100" dist="38100" dir="2700000" algn="tl">
                    <a:srgbClr val="000000"/>
                  </a:outerShdw>
                </a:effectLst>
                <a:latin typeface="Tahoma" pitchFamily="34" charset="0"/>
              </a:rPr>
              <a:t>Pasos del Método Científico</a:t>
            </a:r>
          </a:p>
        </p:txBody>
      </p:sp>
    </p:spTree>
    <p:extLst>
      <p:ext uri="{BB962C8B-B14F-4D97-AF65-F5344CB8AC3E}">
        <p14:creationId xmlns:p14="http://schemas.microsoft.com/office/powerpoint/2010/main" val="284143063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2008" y="116632"/>
            <a:ext cx="9036496" cy="6669360"/>
          </a:xfrm>
          <a:prstGeom prst="rect">
            <a:avLst/>
          </a:prstGeom>
          <a:solidFill>
            <a:schemeClr val="tx1"/>
          </a:solidFill>
        </p:spPr>
      </p:pic>
    </p:spTree>
    <p:extLst>
      <p:ext uri="{BB962C8B-B14F-4D97-AF65-F5344CB8AC3E}">
        <p14:creationId xmlns:p14="http://schemas.microsoft.com/office/powerpoint/2010/main" val="420487985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96838" y="115888"/>
            <a:ext cx="8867775" cy="1008062"/>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Diferencia entre Investigación Científica y Método Científico</a:t>
            </a: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8" y="1354138"/>
            <a:ext cx="8867775" cy="250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3933825"/>
            <a:ext cx="886777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51519" y="188640"/>
            <a:ext cx="8696393" cy="6480720"/>
          </a:xfrm>
          <a:prstGeom prst="rect">
            <a:avLst/>
          </a:prstGeom>
        </p:spPr>
      </p:pic>
    </p:spTree>
    <p:extLst>
      <p:ext uri="{BB962C8B-B14F-4D97-AF65-F5344CB8AC3E}">
        <p14:creationId xmlns:p14="http://schemas.microsoft.com/office/powerpoint/2010/main" val="370650279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2592"/>
            <a:ext cx="9144000" cy="630104"/>
          </a:xfrm>
          <a:prstGeom prst="rect">
            <a:avLst/>
          </a:prstGeom>
          <a:solidFill>
            <a:srgbClr val="0099FF"/>
          </a:solidFill>
          <a:ln w="9525">
            <a:noFill/>
            <a:miter lim="800000"/>
            <a:headEnd/>
            <a:tailEnd/>
          </a:ln>
        </p:spPr>
        <p:txBody>
          <a:bodyPr anchor="b"/>
          <a:lstStyle/>
          <a:p>
            <a:pPr algn="ctr" eaLnBrk="1" hangingPunct="1">
              <a:defRPr/>
            </a:pPr>
            <a:r>
              <a:rPr lang="es-ES_tradnl" sz="3600" b="1" dirty="0">
                <a:solidFill>
                  <a:schemeClr val="tx1"/>
                </a:solidFill>
                <a:effectLst>
                  <a:outerShdw blurRad="38100" dist="38100" dir="2700000" algn="tl">
                    <a:srgbClr val="000000"/>
                  </a:outerShdw>
                </a:effectLst>
                <a:latin typeface="Tahoma" pitchFamily="34" charset="0"/>
              </a:rPr>
              <a:t>Método Científico</a:t>
            </a:r>
          </a:p>
        </p:txBody>
      </p:sp>
      <p:pic>
        <p:nvPicPr>
          <p:cNvPr id="6" name="Imagen 5"/>
          <p:cNvPicPr>
            <a:picLocks noChangeAspect="1"/>
          </p:cNvPicPr>
          <p:nvPr/>
        </p:nvPicPr>
        <p:blipFill>
          <a:blip r:embed="rId2"/>
          <a:stretch>
            <a:fillRect/>
          </a:stretch>
        </p:blipFill>
        <p:spPr>
          <a:xfrm>
            <a:off x="-23813" y="3620769"/>
            <a:ext cx="5781675" cy="2932431"/>
          </a:xfrm>
          <a:prstGeom prst="rect">
            <a:avLst/>
          </a:prstGeom>
          <a:ln w="38100">
            <a:solidFill>
              <a:srgbClr val="CCFFCC"/>
            </a:solidFill>
          </a:ln>
        </p:spPr>
      </p:pic>
      <p:pic>
        <p:nvPicPr>
          <p:cNvPr id="7" name="Imagen 6"/>
          <p:cNvPicPr>
            <a:picLocks noChangeAspect="1"/>
          </p:cNvPicPr>
          <p:nvPr/>
        </p:nvPicPr>
        <p:blipFill>
          <a:blip r:embed="rId3"/>
          <a:stretch>
            <a:fillRect/>
          </a:stretch>
        </p:blipFill>
        <p:spPr>
          <a:xfrm>
            <a:off x="0" y="838200"/>
            <a:ext cx="5781675" cy="2238375"/>
          </a:xfrm>
          <a:prstGeom prst="rect">
            <a:avLst/>
          </a:prstGeom>
          <a:ln w="38100">
            <a:solidFill>
              <a:srgbClr val="6600FF"/>
            </a:solidFill>
          </a:ln>
        </p:spPr>
      </p:pic>
      <p:sp>
        <p:nvSpPr>
          <p:cNvPr id="8" name="Rectángulo 7"/>
          <p:cNvSpPr/>
          <p:nvPr/>
        </p:nvSpPr>
        <p:spPr>
          <a:xfrm>
            <a:off x="1600200" y="3040894"/>
            <a:ext cx="2881943" cy="369332"/>
          </a:xfrm>
          <a:prstGeom prst="rect">
            <a:avLst/>
          </a:prstGeom>
        </p:spPr>
        <p:txBody>
          <a:bodyPr wrap="none">
            <a:spAutoFit/>
          </a:bodyPr>
          <a:lstStyle/>
          <a:p>
            <a:pPr>
              <a:spcAft>
                <a:spcPts val="0"/>
              </a:spcAft>
            </a:pPr>
            <a:r>
              <a:rPr lang="es-PE" b="1" dirty="0">
                <a:latin typeface="Arial" panose="020B0604020202020204" pitchFamily="34" charset="0"/>
                <a:ea typeface="Calibri" panose="020F0502020204030204" pitchFamily="34" charset="0"/>
                <a:cs typeface="Arial" panose="020B0604020202020204" pitchFamily="34" charset="0"/>
              </a:rPr>
              <a:t>Estanque de Agua Dulce</a:t>
            </a:r>
            <a:endParaRPr lang="es-PE" b="1" dirty="0">
              <a:effectLst/>
              <a:latin typeface="Arial" panose="020B0604020202020204" pitchFamily="34" charset="0"/>
              <a:ea typeface="Calibri" panose="020F0502020204030204" pitchFamily="34" charset="0"/>
              <a:cs typeface="Arial" panose="020B0604020202020204" pitchFamily="34" charset="0"/>
            </a:endParaRPr>
          </a:p>
        </p:txBody>
      </p:sp>
      <p:sp>
        <p:nvSpPr>
          <p:cNvPr id="9" name="Rectángulo 8"/>
          <p:cNvSpPr/>
          <p:nvPr/>
        </p:nvSpPr>
        <p:spPr>
          <a:xfrm>
            <a:off x="1765180" y="6525344"/>
            <a:ext cx="2428870" cy="369332"/>
          </a:xfrm>
          <a:prstGeom prst="rect">
            <a:avLst/>
          </a:prstGeom>
        </p:spPr>
        <p:txBody>
          <a:bodyPr wrap="none">
            <a:spAutoFit/>
          </a:bodyPr>
          <a:lstStyle/>
          <a:p>
            <a:pPr>
              <a:spcAft>
                <a:spcPts val="0"/>
              </a:spcAft>
            </a:pPr>
            <a:r>
              <a:rPr lang="es-PE" b="1" dirty="0">
                <a:latin typeface="Arial" panose="020B0604020202020204" pitchFamily="34" charset="0"/>
                <a:ea typeface="Calibri" panose="020F0502020204030204" pitchFamily="34" charset="0"/>
                <a:cs typeface="Arial" panose="020B0604020202020204" pitchFamily="34" charset="0"/>
              </a:rPr>
              <a:t>Agua salada del mar</a:t>
            </a:r>
            <a:endParaRPr lang="es-PE"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0" name="Rectángulo 9"/>
          <p:cNvSpPr/>
          <p:nvPr/>
        </p:nvSpPr>
        <p:spPr>
          <a:xfrm>
            <a:off x="5867400" y="842962"/>
            <a:ext cx="3241555" cy="5837495"/>
          </a:xfrm>
          <a:prstGeom prst="rect">
            <a:avLst/>
          </a:prstGeom>
          <a:solidFill>
            <a:schemeClr val="tx1"/>
          </a:solidFill>
          <a:ln w="28575">
            <a:solidFill>
              <a:srgbClr val="FF0000"/>
            </a:solidFill>
          </a:ln>
        </p:spPr>
        <p:txBody>
          <a:bodyPr wrap="square">
            <a:spAutoFit/>
          </a:bodyPr>
          <a:lstStyle/>
          <a:p>
            <a:pPr marL="342900" indent="-342900">
              <a:lnSpc>
                <a:spcPts val="2000"/>
              </a:lnSpc>
              <a:spcAft>
                <a:spcPts val="0"/>
              </a:spcAft>
              <a:buAutoNum type="arabicPeriod"/>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Observación</a:t>
            </a:r>
          </a:p>
          <a:p>
            <a:pPr marL="342900" indent="-342900">
              <a:lnSpc>
                <a:spcPts val="2000"/>
              </a:lnSpc>
              <a:spcAft>
                <a:spcPts val="0"/>
              </a:spcAft>
              <a:buAutoNum type="arabicPeriod"/>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Hacer una pregunta - ¿Porqué?</a:t>
            </a:r>
          </a:p>
          <a:p>
            <a:pPr marL="342900" indent="-342900">
              <a:lnSpc>
                <a:spcPts val="2000"/>
              </a:lnSpc>
              <a:spcAft>
                <a:spcPts val="0"/>
              </a:spcAft>
              <a:buAutoNum type="arabicPeriod"/>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Explicación comprobable – </a:t>
            </a:r>
            <a:r>
              <a:rPr lang="es-PE" sz="1800" b="1" dirty="0">
                <a:solidFill>
                  <a:srgbClr val="6600FF"/>
                </a:solidFill>
                <a:latin typeface="Arial" panose="020B0604020202020204" pitchFamily="34" charset="0"/>
                <a:ea typeface="Calibri" panose="020F0502020204030204" pitchFamily="34" charset="0"/>
                <a:cs typeface="Arial" panose="020B0604020202020204" pitchFamily="34" charset="0"/>
              </a:rPr>
              <a:t>HIPÓTESIS</a:t>
            </a: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a:t>
            </a:r>
          </a:p>
          <a:p>
            <a:pPr marL="271463">
              <a:lnSpc>
                <a:spcPts val="2000"/>
              </a:lnSpc>
              <a:spcAft>
                <a:spcPts val="0"/>
              </a:spcAft>
              <a:tabLst>
                <a:tab pos="357188" algn="l"/>
              </a:tabLs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	El agua salada tiene un punto de congelación más bajo que el agua dulce.</a:t>
            </a:r>
          </a:p>
          <a:p>
            <a:pPr marL="271463">
              <a:lnSpc>
                <a:spcPts val="2000"/>
              </a:lnSpc>
              <a:spcAft>
                <a:spcPts val="0"/>
              </a:spcAf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Diseño de Experimento: </a:t>
            </a:r>
          </a:p>
          <a:p>
            <a:pPr marL="271463">
              <a:lnSpc>
                <a:spcPts val="2000"/>
              </a:lnSpc>
              <a:spcAft>
                <a:spcPts val="0"/>
              </a:spcAf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1 taza de H</a:t>
            </a:r>
            <a:r>
              <a:rPr lang="es-PE" sz="1800" baseline="-25000" dirty="0">
                <a:solidFill>
                  <a:srgbClr val="6600FF"/>
                </a:solidFill>
                <a:latin typeface="Arial" panose="020B0604020202020204" pitchFamily="34" charset="0"/>
                <a:ea typeface="Calibri" panose="020F0502020204030204" pitchFamily="34" charset="0"/>
                <a:cs typeface="Arial" panose="020B0604020202020204" pitchFamily="34" charset="0"/>
              </a:rPr>
              <a:t>2</a:t>
            </a: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O dulce</a:t>
            </a:r>
          </a:p>
          <a:p>
            <a:pPr marL="271463">
              <a:lnSpc>
                <a:spcPts val="2000"/>
              </a:lnSpc>
              <a:spcAft>
                <a:spcPts val="0"/>
              </a:spcAf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1 taza de H</a:t>
            </a:r>
            <a:r>
              <a:rPr lang="es-PE" sz="1800" baseline="-25000" dirty="0">
                <a:solidFill>
                  <a:srgbClr val="6600FF"/>
                </a:solidFill>
                <a:latin typeface="Arial" panose="020B0604020202020204" pitchFamily="34" charset="0"/>
                <a:ea typeface="Calibri" panose="020F0502020204030204" pitchFamily="34" charset="0"/>
                <a:cs typeface="Arial" panose="020B0604020202020204" pitchFamily="34" charset="0"/>
              </a:rPr>
              <a:t>2</a:t>
            </a: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O destilada</a:t>
            </a:r>
          </a:p>
          <a:p>
            <a:pPr>
              <a:lnSpc>
                <a:spcPts val="2000"/>
              </a:lnSpc>
              <a:spcAft>
                <a:spcPts val="0"/>
              </a:spcAf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4. Predicción:</a:t>
            </a:r>
          </a:p>
          <a:p>
            <a:pPr marL="271463">
              <a:lnSpc>
                <a:spcPts val="2000"/>
              </a:lnSpc>
              <a:spcAft>
                <a:spcPts val="0"/>
              </a:spcAft>
              <a:tabLst>
                <a:tab pos="271463" algn="l"/>
              </a:tabLs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El agua dulce, se congela a °C, por el contrario el agua salada no.</a:t>
            </a:r>
          </a:p>
          <a:p>
            <a:pPr>
              <a:lnSpc>
                <a:spcPts val="2000"/>
              </a:lnSpc>
              <a:spcAft>
                <a:spcPts val="0"/>
              </a:spcAft>
            </a:pPr>
            <a:r>
              <a:rPr lang="es-PE" sz="1800" dirty="0">
                <a:solidFill>
                  <a:srgbClr val="6600FF"/>
                </a:solidFill>
                <a:latin typeface="Arial" panose="020B0604020202020204" pitchFamily="34" charset="0"/>
                <a:ea typeface="Calibri" panose="020F0502020204030204" pitchFamily="34" charset="0"/>
                <a:cs typeface="Arial" panose="020B0604020202020204" pitchFamily="34" charset="0"/>
              </a:rPr>
              <a:t>5. Probar.</a:t>
            </a:r>
          </a:p>
          <a:p>
            <a:pPr>
              <a:lnSpc>
                <a:spcPts val="2000"/>
              </a:lnSpc>
              <a:spcAft>
                <a:spcPts val="0"/>
              </a:spcAft>
            </a:pPr>
            <a:r>
              <a:rPr lang="es-PE" sz="1800" dirty="0">
                <a:solidFill>
                  <a:srgbClr val="6600FF"/>
                </a:solidFill>
                <a:effectLst/>
                <a:latin typeface="Arial" panose="020B0604020202020204" pitchFamily="34" charset="0"/>
                <a:ea typeface="Calibri" panose="020F0502020204030204" pitchFamily="34" charset="0"/>
                <a:cs typeface="Arial" panose="020B0604020202020204" pitchFamily="34" charset="0"/>
              </a:rPr>
              <a:t>6. Refinar/iterar.</a:t>
            </a:r>
          </a:p>
        </p:txBody>
      </p:sp>
    </p:spTree>
    <p:extLst>
      <p:ext uri="{BB962C8B-B14F-4D97-AF65-F5344CB8AC3E}">
        <p14:creationId xmlns:p14="http://schemas.microsoft.com/office/powerpoint/2010/main" val="279451992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79512" y="62592"/>
            <a:ext cx="8678198" cy="630104"/>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Método Científico de Mario Bunge</a:t>
            </a:r>
          </a:p>
        </p:txBody>
      </p:sp>
      <p:pic>
        <p:nvPicPr>
          <p:cNvPr id="2" name="Imagen 1"/>
          <p:cNvPicPr>
            <a:picLocks noChangeAspect="1"/>
          </p:cNvPicPr>
          <p:nvPr/>
        </p:nvPicPr>
        <p:blipFill>
          <a:blip r:embed="rId2"/>
          <a:stretch>
            <a:fillRect/>
          </a:stretch>
        </p:blipFill>
        <p:spPr>
          <a:xfrm>
            <a:off x="179512" y="836712"/>
            <a:ext cx="8678198" cy="5739106"/>
          </a:xfrm>
          <a:prstGeom prst="rect">
            <a:avLst/>
          </a:prstGeom>
          <a:solidFill>
            <a:schemeClr val="tx1"/>
          </a:solidFill>
        </p:spPr>
      </p:pic>
    </p:spTree>
    <p:extLst>
      <p:ext uri="{BB962C8B-B14F-4D97-AF65-F5344CB8AC3E}">
        <p14:creationId xmlns:p14="http://schemas.microsoft.com/office/powerpoint/2010/main" val="244826533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452859"/>
            <a:ext cx="8991601" cy="5952281"/>
          </a:xfrm>
          <a:prstGeom prst="rect">
            <a:avLst/>
          </a:prstGeom>
          <a:solidFill>
            <a:schemeClr val="tx1"/>
          </a:solidFill>
        </p:spPr>
      </p:pic>
    </p:spTree>
    <p:extLst>
      <p:ext uri="{BB962C8B-B14F-4D97-AF65-F5344CB8AC3E}">
        <p14:creationId xmlns:p14="http://schemas.microsoft.com/office/powerpoint/2010/main" val="3965688713"/>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304800" y="116632"/>
            <a:ext cx="8610600" cy="597472"/>
          </a:xfrm>
          <a:prstGeom prst="rect">
            <a:avLst/>
          </a:prstGeom>
          <a:solidFill>
            <a:schemeClr val="tx1"/>
          </a:solidFill>
          <a:ln w="9525">
            <a:noFill/>
            <a:miter lim="800000"/>
            <a:headEnd/>
            <a:tailEnd/>
          </a:ln>
          <a:effectLst/>
        </p:spPr>
        <p:txBody>
          <a:bodyPr lIns="92075" tIns="46038" rIns="92075" bIns="46038">
            <a:spAutoFit/>
          </a:bodyPr>
          <a:lstStyle/>
          <a:p>
            <a:pPr marL="457200" indent="-457200" algn="ctr">
              <a:lnSpc>
                <a:spcPct val="80000"/>
              </a:lnSpc>
              <a:defRPr/>
            </a:pPr>
            <a:r>
              <a:rPr lang="es-PE" sz="4000" b="1" dirty="0">
                <a:solidFill>
                  <a:srgbClr val="FF3300"/>
                </a:solidFill>
              </a:rPr>
              <a:t>Método Inductivo-Deductivo</a:t>
            </a:r>
            <a:endParaRPr lang="es-ES_tradnl" sz="4000" b="1" i="1" dirty="0">
              <a:solidFill>
                <a:srgbClr val="FF3300"/>
              </a:solidFill>
              <a:effectLst>
                <a:outerShdw blurRad="38100" dist="38100" dir="2700000" algn="tl">
                  <a:srgbClr val="C0C0C0"/>
                </a:outerShdw>
              </a:effectLst>
            </a:endParaRPr>
          </a:p>
        </p:txBody>
      </p:sp>
      <p:pic>
        <p:nvPicPr>
          <p:cNvPr id="3" name="Imagen 2"/>
          <p:cNvPicPr>
            <a:picLocks noChangeAspect="1"/>
          </p:cNvPicPr>
          <p:nvPr/>
        </p:nvPicPr>
        <p:blipFill>
          <a:blip r:embed="rId2"/>
          <a:stretch>
            <a:fillRect/>
          </a:stretch>
        </p:blipFill>
        <p:spPr>
          <a:xfrm>
            <a:off x="152400" y="826072"/>
            <a:ext cx="5358982" cy="2971799"/>
          </a:xfrm>
          <a:prstGeom prst="rect">
            <a:avLst/>
          </a:prstGeom>
          <a:solidFill>
            <a:schemeClr val="tx1"/>
          </a:solidFill>
        </p:spPr>
      </p:pic>
      <p:pic>
        <p:nvPicPr>
          <p:cNvPr id="4" name="Imagen 3"/>
          <p:cNvPicPr>
            <a:picLocks noChangeAspect="1"/>
          </p:cNvPicPr>
          <p:nvPr/>
        </p:nvPicPr>
        <p:blipFill>
          <a:blip r:embed="rId3"/>
          <a:stretch>
            <a:fillRect/>
          </a:stretch>
        </p:blipFill>
        <p:spPr>
          <a:xfrm>
            <a:off x="2831891" y="3850693"/>
            <a:ext cx="6083509" cy="3007307"/>
          </a:xfrm>
          <a:prstGeom prst="rect">
            <a:avLst/>
          </a:prstGeom>
          <a:solidFill>
            <a:schemeClr val="tx1"/>
          </a:solidFill>
        </p:spPr>
      </p:pic>
    </p:spTree>
    <p:extLst>
      <p:ext uri="{BB962C8B-B14F-4D97-AF65-F5344CB8AC3E}">
        <p14:creationId xmlns:p14="http://schemas.microsoft.com/office/powerpoint/2010/main" val="104670037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295400" y="457200"/>
            <a:ext cx="6405757" cy="585418"/>
          </a:xfrm>
          <a:prstGeom prst="rect">
            <a:avLst/>
          </a:prstGeom>
          <a:solidFill>
            <a:schemeClr val="tx1"/>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4000" b="1" dirty="0">
                <a:solidFill>
                  <a:srgbClr val="FF3300"/>
                </a:solidFill>
              </a:rPr>
              <a:t>Método Objetivo-Subjetivo</a:t>
            </a:r>
            <a:endParaRPr lang="es-ES_tradnl" sz="4000" b="1" i="1" dirty="0">
              <a:solidFill>
                <a:srgbClr val="FF3300"/>
              </a:solidFill>
              <a:effectLst>
                <a:outerShdw blurRad="38100" dist="38100" dir="2700000" algn="tl">
                  <a:srgbClr val="C0C0C0"/>
                </a:outerShdw>
              </a:effectLst>
            </a:endParaRPr>
          </a:p>
        </p:txBody>
      </p:sp>
      <p:pic>
        <p:nvPicPr>
          <p:cNvPr id="3" name="Imagen 2"/>
          <p:cNvPicPr>
            <a:picLocks noChangeAspect="1"/>
          </p:cNvPicPr>
          <p:nvPr/>
        </p:nvPicPr>
        <p:blipFill>
          <a:blip r:embed="rId2"/>
          <a:stretch>
            <a:fillRect/>
          </a:stretch>
        </p:blipFill>
        <p:spPr>
          <a:xfrm>
            <a:off x="228601" y="1199278"/>
            <a:ext cx="8704356" cy="4744322"/>
          </a:xfrm>
          <a:prstGeom prst="rect">
            <a:avLst/>
          </a:prstGeom>
          <a:solidFill>
            <a:schemeClr val="tx1"/>
          </a:solidFill>
        </p:spPr>
      </p:pic>
    </p:spTree>
    <p:extLst>
      <p:ext uri="{BB962C8B-B14F-4D97-AF65-F5344CB8AC3E}">
        <p14:creationId xmlns:p14="http://schemas.microsoft.com/office/powerpoint/2010/main" val="365180654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52399" y="44624"/>
            <a:ext cx="8838377" cy="536173"/>
          </a:xfrm>
          <a:prstGeom prst="rect">
            <a:avLst/>
          </a:prstGeom>
          <a:solidFill>
            <a:srgbClr val="0099FF"/>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3600" b="1" dirty="0"/>
              <a:t>Método Hipotético-Deductivo</a:t>
            </a:r>
            <a:endParaRPr lang="es-ES_tradnl" sz="3600" b="1" i="1" dirty="0">
              <a:effectLst>
                <a:outerShdw blurRad="38100" dist="38100" dir="2700000" algn="tl">
                  <a:srgbClr val="C0C0C0"/>
                </a:outerShdw>
              </a:effectLst>
            </a:endParaRPr>
          </a:p>
        </p:txBody>
      </p:sp>
      <p:sp>
        <p:nvSpPr>
          <p:cNvPr id="3" name="Rectangle 1077"/>
          <p:cNvSpPr>
            <a:spLocks noChangeArrowheads="1"/>
          </p:cNvSpPr>
          <p:nvPr/>
        </p:nvSpPr>
        <p:spPr bwMode="auto">
          <a:xfrm>
            <a:off x="158499" y="620688"/>
            <a:ext cx="8832278" cy="2678298"/>
          </a:xfrm>
          <a:prstGeom prst="rect">
            <a:avLst/>
          </a:prstGeom>
          <a:solidFill>
            <a:schemeClr val="tx1"/>
          </a:solidFill>
          <a:ln w="57150">
            <a:solidFill>
              <a:srgbClr val="FF6600"/>
            </a:solidFill>
            <a:miter lim="800000"/>
            <a:headEnd/>
            <a:tailEnd/>
          </a:ln>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pt-BR" sz="2800" b="1" dirty="0">
                <a:solidFill>
                  <a:srgbClr val="6600FF"/>
                </a:solidFill>
              </a:rPr>
              <a:t>Este método </a:t>
            </a:r>
            <a:r>
              <a:rPr lang="pt-BR" sz="2800" b="1" dirty="0" err="1">
                <a:solidFill>
                  <a:srgbClr val="6600FF"/>
                </a:solidFill>
              </a:rPr>
              <a:t>fue</a:t>
            </a:r>
            <a:r>
              <a:rPr lang="pt-BR" sz="2800" b="1" dirty="0">
                <a:solidFill>
                  <a:srgbClr val="6600FF"/>
                </a:solidFill>
              </a:rPr>
              <a:t> definido por Karl Popper, a partir de sus críticas al método </a:t>
            </a:r>
            <a:r>
              <a:rPr lang="pt-BR" sz="2800" b="1" dirty="0" err="1">
                <a:solidFill>
                  <a:srgbClr val="6600FF"/>
                </a:solidFill>
              </a:rPr>
              <a:t>inductivo</a:t>
            </a:r>
            <a:r>
              <a:rPr lang="pt-BR" sz="2800" b="1" dirty="0">
                <a:solidFill>
                  <a:srgbClr val="6600FF"/>
                </a:solidFill>
              </a:rPr>
              <a:t>. El método </a:t>
            </a:r>
            <a:r>
              <a:rPr lang="pt-BR" sz="2800" b="1" dirty="0" err="1">
                <a:solidFill>
                  <a:srgbClr val="6600FF"/>
                </a:solidFill>
              </a:rPr>
              <a:t>inductivo</a:t>
            </a:r>
            <a:r>
              <a:rPr lang="pt-BR" sz="2800" b="1" dirty="0">
                <a:solidFill>
                  <a:srgbClr val="6600FF"/>
                </a:solidFill>
              </a:rPr>
              <a:t> no se justifica, </a:t>
            </a:r>
            <a:r>
              <a:rPr lang="pt-BR" sz="2800" b="1" dirty="0" err="1">
                <a:solidFill>
                  <a:srgbClr val="6600FF"/>
                </a:solidFill>
              </a:rPr>
              <a:t>pues</a:t>
            </a:r>
            <a:r>
              <a:rPr lang="pt-BR" sz="2800" b="1" dirty="0">
                <a:solidFill>
                  <a:srgbClr val="6600FF"/>
                </a:solidFill>
              </a:rPr>
              <a:t> </a:t>
            </a:r>
            <a:r>
              <a:rPr lang="pt-BR" sz="2800" b="1" dirty="0" err="1">
                <a:solidFill>
                  <a:srgbClr val="6600FF"/>
                </a:solidFill>
              </a:rPr>
              <a:t>el</a:t>
            </a:r>
            <a:r>
              <a:rPr lang="pt-BR" sz="2800" b="1" dirty="0">
                <a:solidFill>
                  <a:srgbClr val="6600FF"/>
                </a:solidFill>
              </a:rPr>
              <a:t> salto </a:t>
            </a:r>
            <a:r>
              <a:rPr lang="pt-BR" sz="2800" b="1" dirty="0" err="1">
                <a:solidFill>
                  <a:srgbClr val="6600FF"/>
                </a:solidFill>
              </a:rPr>
              <a:t>inductivo</a:t>
            </a:r>
            <a:r>
              <a:rPr lang="pt-BR" sz="2800" b="1" dirty="0">
                <a:solidFill>
                  <a:srgbClr val="6600FF"/>
                </a:solidFill>
              </a:rPr>
              <a:t> de “</a:t>
            </a:r>
            <a:r>
              <a:rPr lang="pt-BR" sz="2800" b="1" dirty="0" err="1">
                <a:solidFill>
                  <a:srgbClr val="6600FF"/>
                </a:solidFill>
              </a:rPr>
              <a:t>algunos</a:t>
            </a:r>
            <a:r>
              <a:rPr lang="pt-BR" sz="2800" b="1" dirty="0">
                <a:solidFill>
                  <a:srgbClr val="6600FF"/>
                </a:solidFill>
              </a:rPr>
              <a:t>” para “todos” </a:t>
            </a:r>
            <a:r>
              <a:rPr lang="pt-BR" sz="2800" b="1" dirty="0" err="1">
                <a:solidFill>
                  <a:srgbClr val="6600FF"/>
                </a:solidFill>
              </a:rPr>
              <a:t>requeriría</a:t>
            </a:r>
            <a:r>
              <a:rPr lang="pt-BR" sz="2800" b="1" dirty="0">
                <a:solidFill>
                  <a:srgbClr val="6600FF"/>
                </a:solidFill>
              </a:rPr>
              <a:t> que </a:t>
            </a:r>
            <a:r>
              <a:rPr lang="pt-BR" sz="2800" b="1" dirty="0" err="1">
                <a:solidFill>
                  <a:srgbClr val="6600FF"/>
                </a:solidFill>
              </a:rPr>
              <a:t>la</a:t>
            </a:r>
            <a:r>
              <a:rPr lang="pt-BR" sz="2800" b="1" dirty="0">
                <a:solidFill>
                  <a:srgbClr val="6600FF"/>
                </a:solidFill>
              </a:rPr>
              <a:t> </a:t>
            </a:r>
            <a:r>
              <a:rPr lang="pt-BR" sz="2800" b="1" dirty="0" err="1">
                <a:solidFill>
                  <a:srgbClr val="6600FF"/>
                </a:solidFill>
              </a:rPr>
              <a:t>observación</a:t>
            </a:r>
            <a:r>
              <a:rPr lang="pt-BR" sz="2800" b="1" dirty="0">
                <a:solidFill>
                  <a:srgbClr val="6600FF"/>
                </a:solidFill>
              </a:rPr>
              <a:t> de </a:t>
            </a:r>
            <a:r>
              <a:rPr lang="pt-BR" sz="2800" b="1" dirty="0" err="1">
                <a:solidFill>
                  <a:srgbClr val="6600FF"/>
                </a:solidFill>
              </a:rPr>
              <a:t>datos</a:t>
            </a:r>
            <a:r>
              <a:rPr lang="pt-BR" sz="2800" b="1" dirty="0">
                <a:solidFill>
                  <a:srgbClr val="6600FF"/>
                </a:solidFill>
              </a:rPr>
              <a:t> </a:t>
            </a:r>
            <a:r>
              <a:rPr lang="pt-BR" sz="2800" b="1" dirty="0" err="1">
                <a:solidFill>
                  <a:srgbClr val="6600FF"/>
                </a:solidFill>
              </a:rPr>
              <a:t>aislados</a:t>
            </a:r>
            <a:r>
              <a:rPr lang="pt-BR" sz="2800" b="1" dirty="0">
                <a:solidFill>
                  <a:srgbClr val="6600FF"/>
                </a:solidFill>
              </a:rPr>
              <a:t> </a:t>
            </a:r>
            <a:r>
              <a:rPr lang="pt-BR" sz="2800" b="1" dirty="0" err="1">
                <a:solidFill>
                  <a:srgbClr val="6600FF"/>
                </a:solidFill>
              </a:rPr>
              <a:t>fuese</a:t>
            </a:r>
            <a:r>
              <a:rPr lang="pt-BR" sz="2800" b="1" dirty="0">
                <a:solidFill>
                  <a:srgbClr val="6600FF"/>
                </a:solidFill>
              </a:rPr>
              <a:t> infinita. El método hipotético-dedutivo es explicado </a:t>
            </a:r>
            <a:r>
              <a:rPr lang="pt-BR" sz="2800" b="1" dirty="0" err="1">
                <a:solidFill>
                  <a:srgbClr val="6600FF"/>
                </a:solidFill>
              </a:rPr>
              <a:t>con</a:t>
            </a:r>
            <a:r>
              <a:rPr lang="pt-BR" sz="2800" b="1" dirty="0">
                <a:solidFill>
                  <a:srgbClr val="6600FF"/>
                </a:solidFill>
              </a:rPr>
              <a:t> </a:t>
            </a:r>
            <a:r>
              <a:rPr lang="pt-BR" sz="2800" b="1" dirty="0" err="1">
                <a:solidFill>
                  <a:srgbClr val="6600FF"/>
                </a:solidFill>
              </a:rPr>
              <a:t>el</a:t>
            </a:r>
            <a:r>
              <a:rPr lang="pt-BR" sz="2800" b="1" dirty="0">
                <a:solidFill>
                  <a:srgbClr val="6600FF"/>
                </a:solidFill>
              </a:rPr>
              <a:t> </a:t>
            </a:r>
            <a:r>
              <a:rPr lang="pt-BR" sz="2800" b="1" dirty="0" err="1">
                <a:solidFill>
                  <a:srgbClr val="6600FF"/>
                </a:solidFill>
              </a:rPr>
              <a:t>siguiente</a:t>
            </a:r>
            <a:r>
              <a:rPr lang="pt-BR" sz="2800" b="1" dirty="0">
                <a:solidFill>
                  <a:srgbClr val="6600FF"/>
                </a:solidFill>
              </a:rPr>
              <a:t> esquema:</a:t>
            </a:r>
            <a:endParaRPr lang="es-PE" sz="2800" b="1" dirty="0">
              <a:solidFill>
                <a:srgbClr val="6600FF"/>
              </a:solidFill>
            </a:endParaRPr>
          </a:p>
        </p:txBody>
      </p:sp>
      <p:pic>
        <p:nvPicPr>
          <p:cNvPr id="4" name="Imagen 3"/>
          <p:cNvPicPr>
            <a:picLocks noChangeAspect="1"/>
          </p:cNvPicPr>
          <p:nvPr/>
        </p:nvPicPr>
        <p:blipFill>
          <a:blip r:embed="rId2"/>
          <a:stretch>
            <a:fillRect/>
          </a:stretch>
        </p:blipFill>
        <p:spPr>
          <a:xfrm>
            <a:off x="152400" y="3732228"/>
            <a:ext cx="8838377" cy="2744772"/>
          </a:xfrm>
          <a:prstGeom prst="rect">
            <a:avLst/>
          </a:prstGeom>
          <a:solidFill>
            <a:schemeClr val="tx1"/>
          </a:solidFill>
        </p:spPr>
      </p:pic>
    </p:spTree>
    <p:extLst>
      <p:ext uri="{BB962C8B-B14F-4D97-AF65-F5344CB8AC3E}">
        <p14:creationId xmlns:p14="http://schemas.microsoft.com/office/powerpoint/2010/main" val="164375566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52400" y="152400"/>
            <a:ext cx="8686800" cy="683906"/>
          </a:xfrm>
          <a:prstGeom prst="rect">
            <a:avLst/>
          </a:prstGeom>
          <a:solidFill>
            <a:srgbClr val="0099FF"/>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4800" b="1" dirty="0"/>
              <a:t>Método Analítico-Sintético</a:t>
            </a:r>
            <a:endParaRPr lang="es-ES_tradnl" sz="4800" b="1" i="1" dirty="0">
              <a:effectLst>
                <a:outerShdw blurRad="38100" dist="38100" dir="2700000" algn="tl">
                  <a:srgbClr val="C0C0C0"/>
                </a:outerShdw>
              </a:effectLst>
            </a:endParaRPr>
          </a:p>
        </p:txBody>
      </p:sp>
      <p:sp>
        <p:nvSpPr>
          <p:cNvPr id="3" name="Rectangle 1077"/>
          <p:cNvSpPr>
            <a:spLocks noChangeArrowheads="1"/>
          </p:cNvSpPr>
          <p:nvPr/>
        </p:nvSpPr>
        <p:spPr bwMode="auto">
          <a:xfrm>
            <a:off x="2438400" y="1456176"/>
            <a:ext cx="6400800" cy="3416962"/>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algn="just">
              <a:spcBef>
                <a:spcPct val="20000"/>
              </a:spcBef>
            </a:pPr>
            <a:r>
              <a:rPr lang="pt-BR" sz="3600" dirty="0">
                <a:solidFill>
                  <a:srgbClr val="6600FF"/>
                </a:solidFill>
                <a:latin typeface="Times New Roman" panose="02020603050405020304" pitchFamily="18" charset="0"/>
                <a:cs typeface="Times New Roman" panose="02020603050405020304" pitchFamily="18" charset="0"/>
              </a:rPr>
              <a:t>El método analítico-sintético </a:t>
            </a:r>
            <a:r>
              <a:rPr lang="pt-BR" sz="3600" dirty="0" err="1">
                <a:solidFill>
                  <a:srgbClr val="6600FF"/>
                </a:solidFill>
                <a:latin typeface="Times New Roman" panose="02020603050405020304" pitchFamily="18" charset="0"/>
                <a:cs typeface="Times New Roman" panose="02020603050405020304" pitchFamily="18" charset="0"/>
              </a:rPr>
              <a:t>descompone</a:t>
            </a:r>
            <a:r>
              <a:rPr lang="pt-BR" sz="3600" dirty="0">
                <a:solidFill>
                  <a:srgbClr val="6600FF"/>
                </a:solidFill>
                <a:latin typeface="Times New Roman" panose="02020603050405020304" pitchFamily="18" charset="0"/>
                <a:cs typeface="Times New Roman" panose="02020603050405020304" pitchFamily="18" charset="0"/>
              </a:rPr>
              <a:t> una </a:t>
            </a:r>
            <a:r>
              <a:rPr lang="pt-BR" sz="3600" dirty="0" err="1">
                <a:solidFill>
                  <a:srgbClr val="6600FF"/>
                </a:solidFill>
                <a:latin typeface="Times New Roman" panose="02020603050405020304" pitchFamily="18" charset="0"/>
                <a:cs typeface="Times New Roman" panose="02020603050405020304" pitchFamily="18" charset="0"/>
              </a:rPr>
              <a:t>unidad</a:t>
            </a:r>
            <a:r>
              <a:rPr lang="pt-BR" sz="3600" dirty="0">
                <a:solidFill>
                  <a:srgbClr val="6600FF"/>
                </a:solidFill>
                <a:latin typeface="Times New Roman" panose="02020603050405020304" pitchFamily="18" charset="0"/>
                <a:cs typeface="Times New Roman" panose="02020603050405020304" pitchFamily="18" charset="0"/>
              </a:rPr>
              <a:t> </a:t>
            </a:r>
            <a:r>
              <a:rPr lang="pt-BR" sz="3600" dirty="0" err="1">
                <a:solidFill>
                  <a:srgbClr val="6600FF"/>
                </a:solidFill>
                <a:latin typeface="Times New Roman" panose="02020603050405020304" pitchFamily="18" charset="0"/>
                <a:cs typeface="Times New Roman" panose="02020603050405020304" pitchFamily="18" charset="0"/>
              </a:rPr>
              <a:t>en</a:t>
            </a:r>
            <a:r>
              <a:rPr lang="pt-BR" sz="3600" dirty="0">
                <a:solidFill>
                  <a:srgbClr val="6600FF"/>
                </a:solidFill>
                <a:latin typeface="Times New Roman" panose="02020603050405020304" pitchFamily="18" charset="0"/>
                <a:cs typeface="Times New Roman" panose="02020603050405020304" pitchFamily="18" charset="0"/>
              </a:rPr>
              <a:t> sus elementos más simples, examina cada uno de </a:t>
            </a:r>
            <a:r>
              <a:rPr lang="pt-BR" sz="3600" dirty="0" err="1">
                <a:solidFill>
                  <a:srgbClr val="6600FF"/>
                </a:solidFill>
                <a:latin typeface="Times New Roman" panose="02020603050405020304" pitchFamily="18" charset="0"/>
                <a:cs typeface="Times New Roman" panose="02020603050405020304" pitchFamily="18" charset="0"/>
              </a:rPr>
              <a:t>ellos</a:t>
            </a:r>
            <a:r>
              <a:rPr lang="pt-BR" sz="3600" dirty="0">
                <a:solidFill>
                  <a:srgbClr val="6600FF"/>
                </a:solidFill>
                <a:latin typeface="Times New Roman" panose="02020603050405020304" pitchFamily="18" charset="0"/>
                <a:cs typeface="Times New Roman" panose="02020603050405020304" pitchFamily="18" charset="0"/>
              </a:rPr>
              <a:t> por separado, </a:t>
            </a:r>
            <a:r>
              <a:rPr lang="pt-BR" sz="3600" dirty="0" err="1">
                <a:solidFill>
                  <a:srgbClr val="6600FF"/>
                </a:solidFill>
                <a:latin typeface="Times New Roman" panose="02020603050405020304" pitchFamily="18" charset="0"/>
                <a:cs typeface="Times New Roman" panose="02020603050405020304" pitchFamily="18" charset="0"/>
              </a:rPr>
              <a:t>volviendo</a:t>
            </a:r>
            <a:r>
              <a:rPr lang="pt-BR" sz="3600" dirty="0">
                <a:solidFill>
                  <a:srgbClr val="6600FF"/>
                </a:solidFill>
                <a:latin typeface="Times New Roman" panose="02020603050405020304" pitchFamily="18" charset="0"/>
                <a:cs typeface="Times New Roman" panose="02020603050405020304" pitchFamily="18" charset="0"/>
              </a:rPr>
              <a:t> a agrupar </a:t>
            </a:r>
            <a:r>
              <a:rPr lang="pt-BR" sz="3600" dirty="0" err="1">
                <a:solidFill>
                  <a:srgbClr val="6600FF"/>
                </a:solidFill>
                <a:latin typeface="Times New Roman" panose="02020603050405020304" pitchFamily="18" charset="0"/>
                <a:cs typeface="Times New Roman" panose="02020603050405020304" pitchFamily="18" charset="0"/>
              </a:rPr>
              <a:t>las</a:t>
            </a:r>
            <a:r>
              <a:rPr lang="pt-BR" sz="3600" dirty="0">
                <a:solidFill>
                  <a:srgbClr val="6600FF"/>
                </a:solidFill>
                <a:latin typeface="Times New Roman" panose="02020603050405020304" pitchFamily="18" charset="0"/>
                <a:cs typeface="Times New Roman" panose="02020603050405020304" pitchFamily="18" charset="0"/>
              </a:rPr>
              <a:t> partes para </a:t>
            </a:r>
            <a:r>
              <a:rPr lang="pt-BR" sz="3600" dirty="0" err="1">
                <a:solidFill>
                  <a:srgbClr val="6600FF"/>
                </a:solidFill>
                <a:latin typeface="Times New Roman" panose="02020603050405020304" pitchFamily="18" charset="0"/>
                <a:cs typeface="Times New Roman" panose="02020603050405020304" pitchFamily="18" charset="0"/>
              </a:rPr>
              <a:t>considerarlas</a:t>
            </a:r>
            <a:r>
              <a:rPr lang="pt-BR" sz="3600" dirty="0">
                <a:solidFill>
                  <a:srgbClr val="6600FF"/>
                </a:solidFill>
                <a:latin typeface="Times New Roman" panose="02020603050405020304" pitchFamily="18" charset="0"/>
                <a:cs typeface="Times New Roman" panose="02020603050405020304" pitchFamily="18" charset="0"/>
              </a:rPr>
              <a:t> </a:t>
            </a:r>
            <a:r>
              <a:rPr lang="pt-BR" sz="3600" dirty="0" err="1">
                <a:solidFill>
                  <a:srgbClr val="6600FF"/>
                </a:solidFill>
                <a:latin typeface="Times New Roman" panose="02020603050405020304" pitchFamily="18" charset="0"/>
                <a:cs typeface="Times New Roman" panose="02020603050405020304" pitchFamily="18" charset="0"/>
              </a:rPr>
              <a:t>en</a:t>
            </a:r>
            <a:r>
              <a:rPr lang="pt-BR" sz="3600" dirty="0">
                <a:solidFill>
                  <a:srgbClr val="6600FF"/>
                </a:solidFill>
                <a:latin typeface="Times New Roman" panose="02020603050405020304" pitchFamily="18" charset="0"/>
                <a:cs typeface="Times New Roman" panose="02020603050405020304" pitchFamily="18" charset="0"/>
              </a:rPr>
              <a:t> conjunto.</a:t>
            </a:r>
            <a:endParaRPr lang="es-PE" sz="3600" dirty="0">
              <a:solidFill>
                <a:srgbClr val="6600FF"/>
              </a:solidFill>
              <a:latin typeface="Times New Roman" panose="02020603050405020304" pitchFamily="18" charset="0"/>
              <a:cs typeface="Times New Roman" panose="02020603050405020304" pitchFamily="18" charset="0"/>
            </a:endParaRPr>
          </a:p>
        </p:txBody>
      </p:sp>
      <p:sp>
        <p:nvSpPr>
          <p:cNvPr id="4" name="Rectangle 9"/>
          <p:cNvSpPr>
            <a:spLocks noChangeArrowheads="1"/>
          </p:cNvSpPr>
          <p:nvPr/>
        </p:nvSpPr>
        <p:spPr bwMode="auto">
          <a:xfrm>
            <a:off x="115205" y="872886"/>
            <a:ext cx="2323195" cy="683906"/>
          </a:xfrm>
          <a:prstGeom prst="rect">
            <a:avLst/>
          </a:prstGeom>
          <a:solidFill>
            <a:schemeClr val="tx1"/>
          </a:solidFill>
          <a:ln w="9525">
            <a:noFill/>
            <a:miter lim="800000"/>
            <a:headEnd/>
            <a:tailEnd/>
          </a:ln>
          <a:effectLst/>
        </p:spPr>
        <p:txBody>
          <a:bodyPr wrap="square" lIns="92075" tIns="46038" rIns="92075" bIns="46038">
            <a:spAutoFit/>
          </a:bodyPr>
          <a:lstStyle/>
          <a:p>
            <a:pPr marL="457200" indent="-457200">
              <a:lnSpc>
                <a:spcPct val="80000"/>
              </a:lnSpc>
              <a:defRPr/>
            </a:pPr>
            <a:r>
              <a:rPr lang="es-PE" sz="2400" b="1" dirty="0">
                <a:solidFill>
                  <a:srgbClr val="FF3300"/>
                </a:solidFill>
              </a:rPr>
              <a:t>Método Análisis-Síntesis</a:t>
            </a:r>
            <a:endParaRPr lang="es-ES_tradnl" sz="2400" b="1" i="1" dirty="0">
              <a:solidFill>
                <a:srgbClr val="FF3300"/>
              </a:solidFill>
              <a:effectLst>
                <a:outerShdw blurRad="38100" dist="38100" dir="2700000" algn="tl">
                  <a:srgbClr val="C0C0C0"/>
                </a:outerShdw>
              </a:effectLst>
            </a:endParaRPr>
          </a:p>
        </p:txBody>
      </p:sp>
      <p:pic>
        <p:nvPicPr>
          <p:cNvPr id="5" name="Imagen 4"/>
          <p:cNvPicPr>
            <a:picLocks noChangeAspect="1"/>
          </p:cNvPicPr>
          <p:nvPr/>
        </p:nvPicPr>
        <p:blipFill>
          <a:blip r:embed="rId2"/>
          <a:stretch>
            <a:fillRect/>
          </a:stretch>
        </p:blipFill>
        <p:spPr>
          <a:xfrm>
            <a:off x="129953" y="1557482"/>
            <a:ext cx="2209799" cy="4967862"/>
          </a:xfrm>
          <a:prstGeom prst="rect">
            <a:avLst/>
          </a:prstGeom>
          <a:solidFill>
            <a:schemeClr val="tx1"/>
          </a:solidFill>
        </p:spPr>
      </p:pic>
    </p:spTree>
    <p:extLst>
      <p:ext uri="{BB962C8B-B14F-4D97-AF65-F5344CB8AC3E}">
        <p14:creationId xmlns:p14="http://schemas.microsoft.com/office/powerpoint/2010/main" val="3824890647"/>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52400" y="76200"/>
            <a:ext cx="8686800" cy="437685"/>
          </a:xfrm>
          <a:prstGeom prst="rect">
            <a:avLst/>
          </a:prstGeom>
          <a:solidFill>
            <a:schemeClr val="tx1"/>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2800" dirty="0">
                <a:solidFill>
                  <a:srgbClr val="FF3300"/>
                </a:solidFill>
              </a:rPr>
              <a:t>Ejemplo de Analítico-Sintético</a:t>
            </a:r>
            <a:endParaRPr lang="es-ES_tradnl" sz="2800" i="1" dirty="0">
              <a:solidFill>
                <a:srgbClr val="FF3300"/>
              </a:solidFill>
              <a:effectLst>
                <a:outerShdw blurRad="38100" dist="38100" dir="2700000" algn="tl">
                  <a:srgbClr val="C0C0C0"/>
                </a:outerShdw>
              </a:effectLst>
            </a:endParaRPr>
          </a:p>
        </p:txBody>
      </p:sp>
      <p:pic>
        <p:nvPicPr>
          <p:cNvPr id="3" name="Imagen 2"/>
          <p:cNvPicPr>
            <a:picLocks noChangeAspect="1"/>
          </p:cNvPicPr>
          <p:nvPr/>
        </p:nvPicPr>
        <p:blipFill>
          <a:blip r:embed="rId2"/>
          <a:stretch>
            <a:fillRect/>
          </a:stretch>
        </p:blipFill>
        <p:spPr>
          <a:xfrm>
            <a:off x="152400" y="395622"/>
            <a:ext cx="8838377" cy="6386178"/>
          </a:xfrm>
          <a:prstGeom prst="rect">
            <a:avLst/>
          </a:prstGeom>
        </p:spPr>
      </p:pic>
    </p:spTree>
    <p:extLst>
      <p:ext uri="{BB962C8B-B14F-4D97-AF65-F5344CB8AC3E}">
        <p14:creationId xmlns:p14="http://schemas.microsoft.com/office/powerpoint/2010/main" val="2465456541"/>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52400" y="260648"/>
            <a:ext cx="8686800" cy="536173"/>
          </a:xfrm>
          <a:prstGeom prst="rect">
            <a:avLst/>
          </a:prstGeom>
          <a:solidFill>
            <a:srgbClr val="0099FF"/>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3600" b="1" dirty="0"/>
              <a:t>Método de investigación Estático-Dinámico</a:t>
            </a:r>
            <a:endParaRPr lang="es-ES_tradnl" sz="3600" b="1" i="1" dirty="0">
              <a:effectLst>
                <a:outerShdw blurRad="38100" dist="38100" dir="2700000" algn="tl">
                  <a:srgbClr val="C0C0C0"/>
                </a:outerShdw>
              </a:effectLst>
            </a:endParaRPr>
          </a:p>
        </p:txBody>
      </p:sp>
      <p:sp>
        <p:nvSpPr>
          <p:cNvPr id="3" name="Rectangle 1077"/>
          <p:cNvSpPr>
            <a:spLocks noChangeArrowheads="1"/>
          </p:cNvSpPr>
          <p:nvPr/>
        </p:nvSpPr>
        <p:spPr bwMode="auto">
          <a:xfrm>
            <a:off x="158499" y="914770"/>
            <a:ext cx="8756901" cy="1939635"/>
          </a:xfrm>
          <a:prstGeom prst="rect">
            <a:avLst/>
          </a:prstGeom>
          <a:solidFill>
            <a:schemeClr val="tx1"/>
          </a:solidFill>
          <a:ln w="57150">
            <a:solidFill>
              <a:srgbClr val="FF6600"/>
            </a:solidFill>
            <a:miter lim="800000"/>
            <a:headEnd/>
            <a:tailEnd/>
          </a:ln>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s-PE" sz="2400" dirty="0">
                <a:solidFill>
                  <a:srgbClr val="6600FF"/>
                </a:solidFill>
              </a:rPr>
              <a:t>Estos métodos se refieren a la forma de controlar la investigación: en el estático no se admite ninguna variación, mientras que en el dinámico se permite hacer variaciones en condiciones controlados. El primer método no contempla cambios, mientras que el segundo supone cambios controlados.</a:t>
            </a:r>
          </a:p>
        </p:txBody>
      </p:sp>
      <p:pic>
        <p:nvPicPr>
          <p:cNvPr id="4" name="Imagen 3"/>
          <p:cNvPicPr>
            <a:picLocks noChangeAspect="1"/>
          </p:cNvPicPr>
          <p:nvPr/>
        </p:nvPicPr>
        <p:blipFill>
          <a:blip r:embed="rId2"/>
          <a:stretch>
            <a:fillRect/>
          </a:stretch>
        </p:blipFill>
        <p:spPr>
          <a:xfrm>
            <a:off x="200334" y="3026690"/>
            <a:ext cx="8715066" cy="3678910"/>
          </a:xfrm>
          <a:prstGeom prst="rect">
            <a:avLst/>
          </a:prstGeom>
          <a:solidFill>
            <a:schemeClr val="tx1"/>
          </a:solidFill>
        </p:spPr>
      </p:pic>
    </p:spTree>
    <p:extLst>
      <p:ext uri="{BB962C8B-B14F-4D97-AF65-F5344CB8AC3E}">
        <p14:creationId xmlns:p14="http://schemas.microsoft.com/office/powerpoint/2010/main" val="2974328248"/>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76199" y="304800"/>
            <a:ext cx="8985501" cy="536173"/>
          </a:xfrm>
          <a:prstGeom prst="rect">
            <a:avLst/>
          </a:prstGeom>
          <a:solidFill>
            <a:srgbClr val="0099FF"/>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3600" b="1" dirty="0"/>
              <a:t>Método de investigación Estático-Dinámico</a:t>
            </a:r>
            <a:endParaRPr lang="es-ES_tradnl" sz="3600" b="1" i="1" dirty="0">
              <a:effectLst>
                <a:outerShdw blurRad="38100" dist="38100" dir="2700000" algn="tl">
                  <a:srgbClr val="C0C0C0"/>
                </a:outerShdw>
              </a:effectLst>
            </a:endParaRPr>
          </a:p>
        </p:txBody>
      </p:sp>
      <p:sp>
        <p:nvSpPr>
          <p:cNvPr id="3" name="Rectangle 1077"/>
          <p:cNvSpPr>
            <a:spLocks noChangeArrowheads="1"/>
          </p:cNvSpPr>
          <p:nvPr/>
        </p:nvSpPr>
        <p:spPr bwMode="auto">
          <a:xfrm>
            <a:off x="76200" y="838200"/>
            <a:ext cx="8985501" cy="3109185"/>
          </a:xfrm>
          <a:prstGeom prst="rect">
            <a:avLst/>
          </a:prstGeom>
          <a:solidFill>
            <a:schemeClr val="tx1"/>
          </a:solidFill>
          <a:ln w="57150">
            <a:solidFill>
              <a:srgbClr val="FF6600"/>
            </a:solidFill>
            <a:miter lim="800000"/>
            <a:headEnd/>
            <a:tailEnd/>
          </a:ln>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s-PE" altLang="es-ES" sz="2800" b="1" dirty="0">
                <a:solidFill>
                  <a:srgbClr val="6600FF"/>
                </a:solidFill>
                <a:cs typeface="Times New Roman" panose="02020603050405020304" pitchFamily="18" charset="0"/>
              </a:rPr>
              <a:t>Método de investigación estático.- S</a:t>
            </a:r>
            <a:r>
              <a:rPr lang="es-PE" altLang="es-ES" sz="2800" dirty="0">
                <a:solidFill>
                  <a:srgbClr val="6600FF"/>
                </a:solidFill>
                <a:cs typeface="Times New Roman" panose="02020603050405020304" pitchFamily="18" charset="0"/>
              </a:rPr>
              <a:t>ólo se limita a observar los hechos y fenómenos considerando un aspecto concreto y sin admitir ninguna variación en cuanto a alcances, normas y parámetros del comportamiento del propio fenómeno; su propósito es investigar a fondo e interpretar los hechos, para llegar a una conclusión y comprobar su validez dentro de las condiciones previamente determinadas. </a:t>
            </a:r>
            <a:endParaRPr lang="es-ES" altLang="es-ES" sz="2800" dirty="0">
              <a:solidFill>
                <a:srgbClr val="6600FF"/>
              </a:solidFill>
              <a:cs typeface="Times New Roman" panose="02020603050405020304" pitchFamily="18" charset="0"/>
            </a:endParaRPr>
          </a:p>
        </p:txBody>
      </p:sp>
      <p:pic>
        <p:nvPicPr>
          <p:cNvPr id="4" name="Picture 2" descr="Resultado de imagen para clases con estudian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4043100"/>
            <a:ext cx="3810000" cy="2738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5873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28600" y="188913"/>
            <a:ext cx="8686800" cy="609600"/>
          </a:xfrm>
          <a:prstGeom prst="rect">
            <a:avLst/>
          </a:prstGeom>
          <a:solidFill>
            <a:srgbClr val="0099FF"/>
          </a:solidFill>
          <a:ln w="9525">
            <a:noFill/>
            <a:miter lim="800000"/>
            <a:headEnd/>
            <a:tailEnd/>
          </a:ln>
        </p:spPr>
        <p:txBody>
          <a:bodyPr anchor="b"/>
          <a:lstStyle/>
          <a:p>
            <a:pPr algn="ctr" eaLnBrk="1" hangingPunct="1">
              <a:defRPr/>
            </a:pPr>
            <a:r>
              <a:rPr lang="es-ES_tradnl" sz="4400" b="1" dirty="0">
                <a:effectLst>
                  <a:outerShdw blurRad="38100" dist="38100" dir="2700000" algn="tl">
                    <a:srgbClr val="000000"/>
                  </a:outerShdw>
                </a:effectLst>
                <a:latin typeface="Tahoma" pitchFamily="34" charset="0"/>
              </a:rPr>
              <a:t>Método Científico</a:t>
            </a:r>
          </a:p>
        </p:txBody>
      </p:sp>
      <p:sp>
        <p:nvSpPr>
          <p:cNvPr id="9220" name="1 Rectángulo"/>
          <p:cNvSpPr>
            <a:spLocks noChangeArrowheads="1"/>
          </p:cNvSpPr>
          <p:nvPr/>
        </p:nvSpPr>
        <p:spPr bwMode="auto">
          <a:xfrm>
            <a:off x="323528" y="4605434"/>
            <a:ext cx="8686800" cy="1815882"/>
          </a:xfrm>
          <a:prstGeom prst="rect">
            <a:avLst/>
          </a:prstGeom>
          <a:solidFill>
            <a:schemeClr val="tx1"/>
          </a:solidFill>
          <a:ln w="12700">
            <a:solidFill>
              <a:srgbClr val="FF3300"/>
            </a:solidFill>
          </a:ln>
        </p:spPr>
        <p:txBody>
          <a:bodyPr wrap="squar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PE" sz="2800" b="1" dirty="0">
                <a:solidFill>
                  <a:srgbClr val="0070C0"/>
                </a:solidFill>
                <a:latin typeface="Arial Narrow" panose="020B0606020202030204" pitchFamily="34" charset="0"/>
              </a:rPr>
              <a:t>Sobre la definición del método científica no existe consenso entre los epistemólogos e investigadores y las diferencias existentes, se explican en función de los diferentes enfoques filosóficos o paradigmas epistemológicos</a:t>
            </a:r>
            <a:endParaRPr lang="es-ES_tradnl" altLang="es-ES" sz="2800" b="1" i="1" dirty="0">
              <a:solidFill>
                <a:srgbClr val="0070C0"/>
              </a:solidFill>
              <a:latin typeface="Times New Roman" panose="02020603050405020304" pitchFamily="18" charset="0"/>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124744"/>
            <a:ext cx="8591872" cy="3154459"/>
          </a:xfrm>
          <a:prstGeom prst="rect">
            <a:avLst/>
          </a:prstGeom>
        </p:spPr>
      </p:pic>
    </p:spTree>
    <p:extLst>
      <p:ext uri="{BB962C8B-B14F-4D97-AF65-F5344CB8AC3E}">
        <p14:creationId xmlns:p14="http://schemas.microsoft.com/office/powerpoint/2010/main" val="149017050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52400" y="260648"/>
            <a:ext cx="8763000" cy="486929"/>
          </a:xfrm>
          <a:prstGeom prst="rect">
            <a:avLst/>
          </a:prstGeom>
          <a:solidFill>
            <a:srgbClr val="0099FF"/>
          </a:solidFill>
          <a:ln w="9525">
            <a:noFill/>
            <a:miter lim="800000"/>
            <a:headEnd/>
            <a:tailEnd/>
          </a:ln>
          <a:effectLst/>
        </p:spPr>
        <p:txBody>
          <a:bodyPr wrap="square" lIns="92075" tIns="46038" rIns="92075" bIns="46038">
            <a:spAutoFit/>
          </a:bodyPr>
          <a:lstStyle/>
          <a:p>
            <a:pPr marL="457200" indent="-457200" algn="ctr">
              <a:lnSpc>
                <a:spcPct val="80000"/>
              </a:lnSpc>
              <a:defRPr/>
            </a:pPr>
            <a:r>
              <a:rPr lang="es-PE" sz="3200" b="1" dirty="0"/>
              <a:t>Método de investigación Estático-Dinámico</a:t>
            </a:r>
            <a:endParaRPr lang="es-ES_tradnl" sz="3200" b="1" i="1" dirty="0">
              <a:effectLst>
                <a:outerShdw blurRad="38100" dist="38100" dir="2700000" algn="tl">
                  <a:srgbClr val="C0C0C0"/>
                </a:outerShdw>
              </a:effectLst>
            </a:endParaRPr>
          </a:p>
        </p:txBody>
      </p:sp>
      <p:sp>
        <p:nvSpPr>
          <p:cNvPr id="3" name="Rectangle 1077"/>
          <p:cNvSpPr>
            <a:spLocks noChangeArrowheads="1"/>
          </p:cNvSpPr>
          <p:nvPr/>
        </p:nvSpPr>
        <p:spPr bwMode="auto">
          <a:xfrm>
            <a:off x="158499" y="838200"/>
            <a:ext cx="8756901" cy="5780686"/>
          </a:xfrm>
          <a:prstGeom prst="rect">
            <a:avLst/>
          </a:prstGeom>
          <a:solidFill>
            <a:schemeClr val="tx1"/>
          </a:solidFill>
          <a:ln w="57150">
            <a:solidFill>
              <a:srgbClr val="FF6600"/>
            </a:solidFill>
            <a:miter lim="800000"/>
            <a:headEnd/>
            <a:tailEnd/>
          </a:ln>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buNone/>
            </a:pPr>
            <a:r>
              <a:rPr lang="es-PE" altLang="es-ES" sz="2800" b="1" dirty="0">
                <a:solidFill>
                  <a:srgbClr val="6600FF"/>
                </a:solidFill>
                <a:cs typeface="Times New Roman" panose="02020603050405020304" pitchFamily="18" charset="0"/>
              </a:rPr>
              <a:t>Método de investigación dinámico.- </a:t>
            </a:r>
            <a:r>
              <a:rPr lang="es-PE" altLang="es-ES" sz="2800" dirty="0">
                <a:solidFill>
                  <a:srgbClr val="6600FF"/>
                </a:solidFill>
                <a:cs typeface="Times New Roman" panose="02020603050405020304" pitchFamily="18" charset="0"/>
              </a:rPr>
              <a:t>El término dinámico analiza e investiga aceptando y adaptándose a las variaciones que se presenten sobre fenómeno observado, siempre que ello contribuya a satisfacer el objetivo de la propia investigación.</a:t>
            </a:r>
          </a:p>
          <a:p>
            <a:pPr algn="just">
              <a:buNone/>
            </a:pPr>
            <a:r>
              <a:rPr lang="es-PE" altLang="es-ES" sz="2800" dirty="0">
                <a:solidFill>
                  <a:srgbClr val="6600FF"/>
                </a:solidFill>
                <a:cs typeface="Times New Roman" panose="02020603050405020304" pitchFamily="18" charset="0"/>
              </a:rPr>
              <a:t>Se observan los hechos a la luz de una meta específica (el objetivo), previamente definida y, si es necesario, se modifica la forma de recopilar la información, de interpretar, comprobar y analizar el fenómeno; el propósito es llegar a cumplir con dicho objetivo en la propia investigación. Es factible modificar las condiciones del estudio tantas veces como sea necesario; así, se investiga en situaciones controladas.</a:t>
            </a:r>
            <a:endParaRPr lang="es-ES" altLang="es-ES" sz="2800" dirty="0">
              <a:solidFill>
                <a:srgbClr val="6600FF"/>
              </a:solidFill>
              <a:cs typeface="Times New Roman" panose="02020603050405020304" pitchFamily="18" charset="0"/>
            </a:endParaRPr>
          </a:p>
        </p:txBody>
      </p:sp>
    </p:spTree>
    <p:extLst>
      <p:ext uri="{BB962C8B-B14F-4D97-AF65-F5344CB8AC3E}">
        <p14:creationId xmlns:p14="http://schemas.microsoft.com/office/powerpoint/2010/main" val="237799178"/>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25D900A1-BD11-4D2E-82F5-E236086F4647}" type="slidenum">
              <a:rPr lang="es-MX" altLang="es-PE" smtClean="0">
                <a:latin typeface="Arial" panose="020B0604020202020204" pitchFamily="34" charset="0"/>
              </a:rPr>
              <a:pPr eaLnBrk="1" hangingPunct="1">
                <a:defRPr/>
              </a:pPr>
              <a:t>31</a:t>
            </a:fld>
            <a:endParaRPr lang="es-MX" altLang="es-PE">
              <a:latin typeface="Arial" panose="020B0604020202020204" pitchFamily="34" charset="0"/>
            </a:endParaRPr>
          </a:p>
        </p:txBody>
      </p:sp>
      <p:sp>
        <p:nvSpPr>
          <p:cNvPr id="201732" name="Rectangle 4"/>
          <p:cNvSpPr>
            <a:spLocks noChangeArrowheads="1"/>
          </p:cNvSpPr>
          <p:nvPr/>
        </p:nvSpPr>
        <p:spPr bwMode="auto">
          <a:xfrm>
            <a:off x="304800" y="620688"/>
            <a:ext cx="5429250" cy="433388"/>
          </a:xfrm>
          <a:prstGeom prst="rect">
            <a:avLst/>
          </a:prstGeom>
          <a:solidFill>
            <a:srgbClr val="0099FF"/>
          </a:solidFill>
          <a:ln>
            <a:noFill/>
          </a:ln>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80000"/>
              </a:lnSpc>
              <a:buClr>
                <a:srgbClr val="FF00FF"/>
              </a:buClr>
              <a:buSzPct val="80000"/>
              <a:buFont typeface="Wingdings" panose="05000000000000000000" pitchFamily="2" charset="2"/>
              <a:buNone/>
            </a:pPr>
            <a:r>
              <a:rPr lang="es-ES_tradnl" altLang="es-ES" sz="2800" b="1" dirty="0">
                <a:latin typeface="Times New Roman" panose="02020603050405020304" pitchFamily="18" charset="0"/>
              </a:rPr>
              <a:t>BIBLIOGRAFÍA CONSULTADA</a:t>
            </a:r>
          </a:p>
        </p:txBody>
      </p:sp>
      <p:sp>
        <p:nvSpPr>
          <p:cNvPr id="6" name="Rectangle 5"/>
          <p:cNvSpPr>
            <a:spLocks noChangeArrowheads="1"/>
          </p:cNvSpPr>
          <p:nvPr/>
        </p:nvSpPr>
        <p:spPr bwMode="auto">
          <a:xfrm>
            <a:off x="304800" y="1124744"/>
            <a:ext cx="8610600" cy="4968156"/>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Bernal, C. (2016). Metodología de la Investigación: administración, economía, humanidades y ciencias sociales. Cuarta edición. Edit. Pearson.</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Cortés Cortés, M., &amp; Iglesias León, M. (2004). "Generalidades sobre Metodología de la Investigación". Ciudad del Carmen, Campeche, México: Universidad Autónoma del Carmen.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“Seminario de Tesis I”. UNSAAC – Cusco – Perú.</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“Instrumentos en la Investigación Científica”. UNSAAC – Cusco – Perú.</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Jorge Leal </a:t>
            </a:r>
            <a:r>
              <a:rPr lang="es-PE" sz="1600" dirty="0" err="1">
                <a:solidFill>
                  <a:srgbClr val="6600FF"/>
                </a:solidFill>
                <a:latin typeface="Times New Roman" panose="02020603050405020304" pitchFamily="18" charset="0"/>
              </a:rPr>
              <a:t>Iga</a:t>
            </a:r>
            <a:r>
              <a:rPr lang="es-PE" sz="1600" dirty="0">
                <a:solidFill>
                  <a:srgbClr val="6600FF"/>
                </a:solidFill>
                <a:latin typeface="Times New Roman" panose="02020603050405020304" pitchFamily="18" charset="0"/>
              </a:rPr>
              <a:t> Docente del IEE Doctor en Filosofía con orientación en Trabajo Social y Políticas Comparadas de Bienestar Social por la U.A.N.L. Maestría en Administración de Empresas con especialidad en Mercadotecnia por la U.A.N.L. Arquitecto por la U.A.N.L. Catedrático de diversas Universidades públicas y privadas en el estado de Nuevo León.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IBAÑEZ, V. y ZEA, W. (1997). “Muestreo”. Edición Primera. FINESI - UNA-Puno.</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Kant, I. (2005). "Crítica de la razón pura". México: Taurus.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Melchor Aguilar, J., &amp; Martínez Revilla, A. (2002). "Los Sistemas de Investigación en México". Cinta de </a:t>
            </a:r>
            <a:r>
              <a:rPr lang="es-PE" sz="1600" dirty="0" err="1">
                <a:solidFill>
                  <a:srgbClr val="6600FF"/>
                </a:solidFill>
                <a:latin typeface="Times New Roman" panose="02020603050405020304" pitchFamily="18" charset="0"/>
              </a:rPr>
              <a:t>Moebio</a:t>
            </a:r>
            <a:r>
              <a:rPr lang="es-PE" sz="1600" dirty="0">
                <a:solidFill>
                  <a:srgbClr val="6600FF"/>
                </a:solidFill>
                <a:latin typeface="Times New Roman" panose="02020603050405020304" pitchFamily="18" charset="0"/>
              </a:rPr>
              <a:t> No.14 , 180-189.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Popper, K. (1980). "La lógica de la investigación científica". Madrid, España: Editorial </a:t>
            </a:r>
            <a:r>
              <a:rPr lang="es-PE" sz="1600" dirty="0" err="1">
                <a:solidFill>
                  <a:srgbClr val="6600FF"/>
                </a:solidFill>
                <a:latin typeface="Times New Roman" panose="02020603050405020304" pitchFamily="18" charset="0"/>
              </a:rPr>
              <a:t>Tecnos</a:t>
            </a:r>
            <a:r>
              <a:rPr lang="es-PE" sz="1600" dirty="0">
                <a:solidFill>
                  <a:srgbClr val="6600FF"/>
                </a:solidFill>
                <a:latin typeface="Times New Roman" panose="02020603050405020304" pitchFamily="18" charset="0"/>
              </a:rPr>
              <a:t>.</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Ramírez González, A. (2014). "Metodología de la investigación científica". Bogotá, Colombia: Pontificia Universidad Javeriana. </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057401" y="44624"/>
            <a:ext cx="5029200" cy="630104"/>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 Método Científico</a:t>
            </a:r>
          </a:p>
        </p:txBody>
      </p:sp>
      <p:pic>
        <p:nvPicPr>
          <p:cNvPr id="5" name="Imagen 4"/>
          <p:cNvPicPr>
            <a:picLocks noChangeAspect="1"/>
          </p:cNvPicPr>
          <p:nvPr/>
        </p:nvPicPr>
        <p:blipFill>
          <a:blip r:embed="rId2"/>
          <a:stretch>
            <a:fillRect/>
          </a:stretch>
        </p:blipFill>
        <p:spPr>
          <a:xfrm>
            <a:off x="2057401" y="745993"/>
            <a:ext cx="5029200" cy="5995376"/>
          </a:xfrm>
          <a:prstGeom prst="rect">
            <a:avLst/>
          </a:prstGeom>
          <a:solidFill>
            <a:schemeClr val="bg1"/>
          </a:solidFill>
        </p:spPr>
      </p:pic>
    </p:spTree>
    <p:extLst>
      <p:ext uri="{BB962C8B-B14F-4D97-AF65-F5344CB8AC3E}">
        <p14:creationId xmlns:p14="http://schemas.microsoft.com/office/powerpoint/2010/main" val="185882622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52400" y="762000"/>
            <a:ext cx="8915400" cy="5907360"/>
          </a:xfrm>
          <a:prstGeom prst="rect">
            <a:avLst/>
          </a:prstGeom>
        </p:spPr>
      </p:pic>
      <p:sp>
        <p:nvSpPr>
          <p:cNvPr id="7" name="Rectangle 4"/>
          <p:cNvSpPr>
            <a:spLocks noChangeArrowheads="1"/>
          </p:cNvSpPr>
          <p:nvPr/>
        </p:nvSpPr>
        <p:spPr bwMode="auto">
          <a:xfrm>
            <a:off x="228600" y="44624"/>
            <a:ext cx="8686800" cy="609600"/>
          </a:xfrm>
          <a:prstGeom prst="rect">
            <a:avLst/>
          </a:prstGeom>
          <a:solidFill>
            <a:srgbClr val="0099FF"/>
          </a:solidFill>
          <a:ln w="9525">
            <a:noFill/>
            <a:miter lim="800000"/>
            <a:headEnd/>
            <a:tailEnd/>
          </a:ln>
        </p:spPr>
        <p:txBody>
          <a:bodyPr anchor="b"/>
          <a:lstStyle/>
          <a:p>
            <a:pPr algn="ctr" eaLnBrk="1" hangingPunct="1">
              <a:defRPr/>
            </a:pPr>
            <a:r>
              <a:rPr lang="es-ES_tradnl" sz="4400" b="1" dirty="0">
                <a:effectLst>
                  <a:outerShdw blurRad="38100" dist="38100" dir="2700000" algn="tl">
                    <a:srgbClr val="000000"/>
                  </a:outerShdw>
                </a:effectLst>
                <a:latin typeface="Tahoma" pitchFamily="34" charset="0"/>
              </a:rPr>
              <a:t>Método Científico</a:t>
            </a:r>
          </a:p>
        </p:txBody>
      </p:sp>
    </p:spTree>
    <p:extLst>
      <p:ext uri="{BB962C8B-B14F-4D97-AF65-F5344CB8AC3E}">
        <p14:creationId xmlns:p14="http://schemas.microsoft.com/office/powerpoint/2010/main" val="57029820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25151" y="6453335"/>
            <a:ext cx="8280920" cy="369332"/>
          </a:xfrm>
          <a:prstGeom prst="rect">
            <a:avLst/>
          </a:prstGeom>
        </p:spPr>
        <p:txBody>
          <a:bodyPr wrap="square">
            <a:spAutoFit/>
          </a:bodyPr>
          <a:lstStyle/>
          <a:p>
            <a:r>
              <a:rPr lang="es-PE" dirty="0"/>
              <a:t>https://steemit.com/spanish/@wilmer14molina/el-metodo-cientifico-parte-i</a:t>
            </a:r>
          </a:p>
        </p:txBody>
      </p:sp>
      <p:pic>
        <p:nvPicPr>
          <p:cNvPr id="5" name="Imagen 4"/>
          <p:cNvPicPr>
            <a:picLocks noChangeAspect="1"/>
          </p:cNvPicPr>
          <p:nvPr/>
        </p:nvPicPr>
        <p:blipFill>
          <a:blip r:embed="rId2"/>
          <a:stretch>
            <a:fillRect/>
          </a:stretch>
        </p:blipFill>
        <p:spPr>
          <a:xfrm>
            <a:off x="125151" y="764705"/>
            <a:ext cx="8839338" cy="5760639"/>
          </a:xfrm>
          <a:prstGeom prst="rect">
            <a:avLst/>
          </a:prstGeom>
        </p:spPr>
      </p:pic>
      <p:sp>
        <p:nvSpPr>
          <p:cNvPr id="6" name="Rectangle 4"/>
          <p:cNvSpPr>
            <a:spLocks noChangeArrowheads="1"/>
          </p:cNvSpPr>
          <p:nvPr/>
        </p:nvSpPr>
        <p:spPr bwMode="auto">
          <a:xfrm>
            <a:off x="125151" y="44624"/>
            <a:ext cx="8839338" cy="609600"/>
          </a:xfrm>
          <a:prstGeom prst="rect">
            <a:avLst/>
          </a:prstGeom>
          <a:solidFill>
            <a:srgbClr val="0099FF"/>
          </a:solidFill>
          <a:ln w="9525">
            <a:noFill/>
            <a:miter lim="800000"/>
            <a:headEnd/>
            <a:tailEnd/>
          </a:ln>
        </p:spPr>
        <p:txBody>
          <a:bodyPr anchor="b"/>
          <a:lstStyle/>
          <a:p>
            <a:pPr algn="ctr" eaLnBrk="1" hangingPunct="1">
              <a:defRPr/>
            </a:pPr>
            <a:r>
              <a:rPr lang="es-ES_tradnl" sz="4400" b="1" dirty="0">
                <a:effectLst>
                  <a:outerShdw blurRad="38100" dist="38100" dir="2700000" algn="tl">
                    <a:srgbClr val="000000"/>
                  </a:outerShdw>
                </a:effectLst>
                <a:latin typeface="Tahoma" pitchFamily="34" charset="0"/>
              </a:rPr>
              <a:t>Método Científico</a:t>
            </a:r>
          </a:p>
        </p:txBody>
      </p:sp>
    </p:spTree>
    <p:extLst>
      <p:ext uri="{BB962C8B-B14F-4D97-AF65-F5344CB8AC3E}">
        <p14:creationId xmlns:p14="http://schemas.microsoft.com/office/powerpoint/2010/main" val="117542168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76200" y="144017"/>
            <a:ext cx="8991600" cy="6381327"/>
          </a:xfrm>
          <a:prstGeom prst="rect">
            <a:avLst/>
          </a:prstGeom>
        </p:spPr>
      </p:pic>
      <p:sp>
        <p:nvSpPr>
          <p:cNvPr id="7" name="Rectángulo 6"/>
          <p:cNvSpPr/>
          <p:nvPr/>
        </p:nvSpPr>
        <p:spPr>
          <a:xfrm>
            <a:off x="228600" y="6453336"/>
            <a:ext cx="4059766" cy="289951"/>
          </a:xfrm>
          <a:prstGeom prst="rect">
            <a:avLst/>
          </a:prstGeom>
        </p:spPr>
        <p:txBody>
          <a:bodyPr wrap="none">
            <a:spAutoFit/>
          </a:bodyPr>
          <a:lstStyle/>
          <a:p>
            <a:pPr>
              <a:lnSpc>
                <a:spcPct val="107000"/>
              </a:lnSpc>
              <a:spcAft>
                <a:spcPts val="800"/>
              </a:spcAft>
            </a:pPr>
            <a:r>
              <a:rPr lang="es-PE" dirty="0">
                <a:latin typeface="Calibri" panose="020F0502020204030204" pitchFamily="34" charset="0"/>
                <a:ea typeface="Calibri" panose="020F0502020204030204" pitchFamily="34" charset="0"/>
                <a:cs typeface="Times New Roman" panose="02020603050405020304" pitchFamily="18" charset="0"/>
              </a:rPr>
              <a:t>http://www.marisolcollazos.es/noticias-criminologia/?p=7360</a:t>
            </a:r>
            <a:endParaRPr lang="es-P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797028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9787189-FAF1-B46E-7FC9-C89F17AC3B3C}"/>
              </a:ext>
            </a:extLst>
          </p:cNvPr>
          <p:cNvPicPr>
            <a:picLocks noChangeAspect="1"/>
          </p:cNvPicPr>
          <p:nvPr/>
        </p:nvPicPr>
        <p:blipFill>
          <a:blip r:embed="rId2"/>
          <a:stretch>
            <a:fillRect/>
          </a:stretch>
        </p:blipFill>
        <p:spPr>
          <a:xfrm>
            <a:off x="179512" y="116632"/>
            <a:ext cx="8784976" cy="6552728"/>
          </a:xfrm>
          <a:prstGeom prst="rect">
            <a:avLst/>
          </a:prstGeom>
        </p:spPr>
      </p:pic>
    </p:spTree>
    <p:extLst>
      <p:ext uri="{BB962C8B-B14F-4D97-AF65-F5344CB8AC3E}">
        <p14:creationId xmlns:p14="http://schemas.microsoft.com/office/powerpoint/2010/main" val="339486858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redondeado 1"/>
          <p:cNvSpPr/>
          <p:nvPr/>
        </p:nvSpPr>
        <p:spPr>
          <a:xfrm>
            <a:off x="971600" y="836712"/>
            <a:ext cx="3528392" cy="1123731"/>
          </a:xfrm>
          <a:prstGeom prst="round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b="1" dirty="0">
                <a:latin typeface="Arial" panose="020B0604020202020204" pitchFamily="34" charset="0"/>
                <a:cs typeface="Arial" panose="020B0604020202020204" pitchFamily="34" charset="0"/>
              </a:rPr>
              <a:t>Observaciones de</a:t>
            </a:r>
          </a:p>
          <a:p>
            <a:pPr algn="ctr"/>
            <a:r>
              <a:rPr lang="es-PE" sz="2800" b="1" dirty="0">
                <a:latin typeface="Arial" panose="020B0604020202020204" pitchFamily="34" charset="0"/>
                <a:cs typeface="Arial" panose="020B0604020202020204" pitchFamily="34" charset="0"/>
              </a:rPr>
              <a:t>La naturaleza</a:t>
            </a:r>
          </a:p>
        </p:txBody>
      </p:sp>
      <p:sp>
        <p:nvSpPr>
          <p:cNvPr id="3" name="Rectángulo redondeado 2"/>
          <p:cNvSpPr/>
          <p:nvPr/>
        </p:nvSpPr>
        <p:spPr>
          <a:xfrm>
            <a:off x="971600" y="2826465"/>
            <a:ext cx="3528392" cy="818559"/>
          </a:xfrm>
          <a:prstGeom prst="round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b="1" dirty="0">
                <a:latin typeface="Arial" panose="020B0604020202020204" pitchFamily="34" charset="0"/>
                <a:cs typeface="Arial" panose="020B0604020202020204" pitchFamily="34" charset="0"/>
              </a:rPr>
              <a:t>HIPÓTESIS</a:t>
            </a:r>
          </a:p>
        </p:txBody>
      </p:sp>
      <p:sp>
        <p:nvSpPr>
          <p:cNvPr id="4" name="Rectángulo redondeado 3"/>
          <p:cNvSpPr/>
          <p:nvPr/>
        </p:nvSpPr>
        <p:spPr>
          <a:xfrm>
            <a:off x="971600" y="4511046"/>
            <a:ext cx="3528392" cy="934178"/>
          </a:xfrm>
          <a:prstGeom prst="round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b="1" dirty="0">
                <a:latin typeface="Arial" panose="020B0604020202020204" pitchFamily="34" charset="0"/>
                <a:cs typeface="Arial" panose="020B0604020202020204" pitchFamily="34" charset="0"/>
              </a:rPr>
              <a:t>Experimentos</a:t>
            </a:r>
          </a:p>
        </p:txBody>
      </p:sp>
      <p:sp>
        <p:nvSpPr>
          <p:cNvPr id="5" name="Rectángulo redondeado 4"/>
          <p:cNvSpPr/>
          <p:nvPr/>
        </p:nvSpPr>
        <p:spPr>
          <a:xfrm>
            <a:off x="5940152" y="2826465"/>
            <a:ext cx="2107806" cy="81855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b="1" dirty="0" err="1">
                <a:latin typeface="Arial" panose="020B0604020202020204" pitchFamily="34" charset="0"/>
                <a:cs typeface="Arial" panose="020B0604020202020204" pitchFamily="34" charset="0"/>
              </a:rPr>
              <a:t>Falsables</a:t>
            </a:r>
            <a:endParaRPr lang="es-PE" sz="2800" b="1" dirty="0">
              <a:latin typeface="Arial" panose="020B0604020202020204" pitchFamily="34" charset="0"/>
              <a:cs typeface="Arial" panose="020B0604020202020204" pitchFamily="34" charset="0"/>
            </a:endParaRPr>
          </a:p>
        </p:txBody>
      </p:sp>
      <p:sp>
        <p:nvSpPr>
          <p:cNvPr id="6" name="Rectángulo redondeado 5"/>
          <p:cNvSpPr/>
          <p:nvPr/>
        </p:nvSpPr>
        <p:spPr>
          <a:xfrm>
            <a:off x="5940152" y="4708105"/>
            <a:ext cx="2880320" cy="54006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b="1" dirty="0">
                <a:latin typeface="Arial" panose="020B0604020202020204" pitchFamily="34" charset="0"/>
                <a:cs typeface="Arial" panose="020B0604020202020204" pitchFamily="34" charset="0"/>
              </a:rPr>
              <a:t>Reproducibles</a:t>
            </a:r>
          </a:p>
        </p:txBody>
      </p:sp>
      <p:sp>
        <p:nvSpPr>
          <p:cNvPr id="7" name="Flecha abajo 6"/>
          <p:cNvSpPr/>
          <p:nvPr/>
        </p:nvSpPr>
        <p:spPr>
          <a:xfrm>
            <a:off x="2339752" y="1988840"/>
            <a:ext cx="792088" cy="788234"/>
          </a:xfrm>
          <a:prstGeom prst="downArrow">
            <a:avLst>
              <a:gd name="adj1" fmla="val 37631"/>
              <a:gd name="adj2" fmla="val 37571"/>
            </a:avLst>
          </a:prstGeom>
          <a:solidFill>
            <a:srgbClr val="CC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Flecha abajo 7"/>
          <p:cNvSpPr/>
          <p:nvPr/>
        </p:nvSpPr>
        <p:spPr>
          <a:xfrm>
            <a:off x="2339752" y="3678543"/>
            <a:ext cx="792088" cy="788234"/>
          </a:xfrm>
          <a:prstGeom prst="downArrow">
            <a:avLst>
              <a:gd name="adj1" fmla="val 37631"/>
              <a:gd name="adj2" fmla="val 37571"/>
            </a:avLst>
          </a:prstGeom>
          <a:solidFill>
            <a:srgbClr val="CC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Flecha abajo 8"/>
          <p:cNvSpPr/>
          <p:nvPr/>
        </p:nvSpPr>
        <p:spPr>
          <a:xfrm rot="16200000">
            <a:off x="5052248" y="2551668"/>
            <a:ext cx="335648" cy="13681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Flecha abajo 9"/>
          <p:cNvSpPr/>
          <p:nvPr/>
        </p:nvSpPr>
        <p:spPr>
          <a:xfrm rot="16200000">
            <a:off x="5052248" y="4294059"/>
            <a:ext cx="335648" cy="13681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42579730"/>
      </p:ext>
    </p:extLst>
  </p:cSld>
  <p:clrMapOvr>
    <a:masterClrMapping/>
  </p:clrMapOvr>
  <p:transition spd="slow"/>
</p:sld>
</file>

<file path=ppt/theme/theme1.xml><?xml version="1.0" encoding="utf-8"?>
<a:theme xmlns:a="http://schemas.openxmlformats.org/drawingml/2006/main" name="Textura">
  <a:themeElements>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a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a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a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a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a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a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a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13532</TotalTime>
  <Words>844</Words>
  <Application>Microsoft Office PowerPoint</Application>
  <PresentationFormat>Presentación en pantalla (4:3)</PresentationFormat>
  <Paragraphs>65</Paragraphs>
  <Slides>31</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Arial Black</vt:lpstr>
      <vt:lpstr>Arial Narrow</vt:lpstr>
      <vt:lpstr>Calibri</vt:lpstr>
      <vt:lpstr>Eras Demi ITC</vt:lpstr>
      <vt:lpstr>Swis721 BlkCn BT</vt:lpstr>
      <vt:lpstr>Tahoma</vt:lpstr>
      <vt:lpstr>Times New Roman</vt:lpstr>
      <vt:lpstr>Wingdings</vt:lpstr>
      <vt:lpstr>Textura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DL1</dc:creator>
  <cp:lastModifiedBy>UNAP</cp:lastModifiedBy>
  <cp:revision>944</cp:revision>
  <cp:lastPrinted>1601-01-01T00:00:00Z</cp:lastPrinted>
  <dcterms:created xsi:type="dcterms:W3CDTF">1997-07-31T14:05:52Z</dcterms:created>
  <dcterms:modified xsi:type="dcterms:W3CDTF">2024-09-19T00:30:00Z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9</vt:i4>
  </property>
</Properties>
</file>